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1" r:id="rId3"/>
    <p:sldId id="336" r:id="rId4"/>
    <p:sldId id="337" r:id="rId5"/>
    <p:sldId id="339" r:id="rId6"/>
    <p:sldId id="340" r:id="rId7"/>
    <p:sldId id="342" r:id="rId8"/>
    <p:sldId id="343" r:id="rId9"/>
    <p:sldId id="344" r:id="rId10"/>
    <p:sldId id="345" r:id="rId11"/>
    <p:sldId id="346" r:id="rId12"/>
    <p:sldId id="347" r:id="rId13"/>
    <p:sldId id="350" r:id="rId14"/>
    <p:sldId id="379" r:id="rId15"/>
    <p:sldId id="353" r:id="rId16"/>
    <p:sldId id="354" r:id="rId17"/>
    <p:sldId id="355" r:id="rId18"/>
    <p:sldId id="356" r:id="rId19"/>
    <p:sldId id="357" r:id="rId20"/>
    <p:sldId id="358" r:id="rId21"/>
    <p:sldId id="380" r:id="rId22"/>
    <p:sldId id="369" r:id="rId23"/>
    <p:sldId id="372" r:id="rId24"/>
    <p:sldId id="373" r:id="rId25"/>
    <p:sldId id="382" r:id="rId26"/>
    <p:sldId id="3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86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Рисунок2.jpg"/>
          <p:cNvPicPr>
            <a:picLocks noChangeAspect="1"/>
          </p:cNvPicPr>
          <p:nvPr userDrawn="1"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frame">
            <a:avLst>
              <a:gd name="adj1" fmla="val 2948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7DB57-5E5B-498C-BA1E-534A3243F85C}" type="datetimeFigureOut">
              <a:rPr lang="ru-RU"/>
              <a:pPr>
                <a:defRPr/>
              </a:pPr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F7FA0-59C9-4067-A5F0-C8544B69F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264217-3EA0-4841-BC4F-B373C6591377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 userDrawn="1"/>
        </p:nvPicPr>
        <p:blipFill>
          <a:blip r:embed="rId14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9A70-7887-485F-95E3-26347A334C1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giorgi_lenta_0005.jpg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92696"/>
            <a:ext cx="4320480" cy="576064"/>
          </a:xfrm>
          <a:prstGeom prst="rect">
            <a:avLst/>
          </a:prstGeom>
        </p:spPr>
      </p:pic>
      <p:pic>
        <p:nvPicPr>
          <p:cNvPr id="10" name="Рисунок 9" descr="giorgi_lenta_0005.jpg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23520" y="692696"/>
            <a:ext cx="4320480" cy="576064"/>
          </a:xfrm>
          <a:prstGeom prst="rect">
            <a:avLst/>
          </a:prstGeom>
        </p:spPr>
      </p:pic>
      <p:pic>
        <p:nvPicPr>
          <p:cNvPr id="8" name="Рисунок 7" descr="Рисунок1.jpg"/>
          <p:cNvPicPr>
            <a:picLocks noChangeAspect="1"/>
          </p:cNvPicPr>
          <p:nvPr userDrawn="1"/>
        </p:nvPicPr>
        <p:blipFill>
          <a:blip r:embed="rId14" cstate="print">
            <a:lum bright="40000" contras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frame">
            <a:avLst>
              <a:gd name="adj1" fmla="val 2749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>
    <p:push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otechestvo@ipian/kazan.ru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4581128"/>
            <a:ext cx="5670376" cy="119263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Булаев</a:t>
            </a:r>
            <a:r>
              <a:rPr lang="ru-RU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Даниил </a:t>
            </a:r>
            <a:b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МАОУ «Гимназия №139» </a:t>
            </a:r>
            <a:endParaRPr lang="ru-RU" sz="2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Приволжского </a:t>
            </a:r>
            <a: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района </a:t>
            </a:r>
            <a:b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10 класс</a:t>
            </a:r>
            <a:endParaRPr lang="ru-RU" sz="2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Monotype Corsiva" pitchFamily="66" charset="0"/>
              </a:rPr>
              <a:t>Казань - 2014</a:t>
            </a:r>
            <a:endParaRPr lang="ru-RU" sz="2800" b="1" dirty="0">
              <a:ln>
                <a:solidFill>
                  <a:srgbClr val="0070C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7" name="Рисунок 6" descr="1.png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57356" y="1285860"/>
            <a:ext cx="5786478" cy="3310792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Формы реализации программы:</a:t>
            </a:r>
            <a:endParaRPr lang="ru-RU" sz="36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1772816"/>
            <a:ext cx="4284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00000"/>
              <a:buBlip>
                <a:blip r:embed="rId2"/>
              </a:buBlip>
            </a:pPr>
            <a:r>
              <a:rPr lang="ru-RU" sz="2400" b="1" u="sng" dirty="0" smtClean="0"/>
              <a:t>Практические:</a:t>
            </a:r>
            <a:endParaRPr lang="ru-RU" sz="2400" u="sng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 </a:t>
            </a:r>
            <a:r>
              <a:rPr lang="ru-RU" sz="2000" b="1" dirty="0" smtClean="0"/>
              <a:t>Конкурсы</a:t>
            </a:r>
            <a:r>
              <a:rPr lang="ru-RU" sz="2000" dirty="0" smtClean="0"/>
              <a:t> </a:t>
            </a:r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smtClean="0"/>
              <a:t>Выставки</a:t>
            </a:r>
            <a:r>
              <a:rPr lang="ru-RU" sz="2000" dirty="0" smtClean="0"/>
              <a:t> </a:t>
            </a:r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smtClean="0"/>
              <a:t>Соревнования</a:t>
            </a:r>
            <a:r>
              <a:rPr lang="ru-RU" sz="2000" dirty="0" smtClean="0"/>
              <a:t> </a:t>
            </a:r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smtClean="0"/>
              <a:t>Показательные выступления</a:t>
            </a:r>
            <a:r>
              <a:rPr lang="ru-RU" sz="2000" dirty="0" smtClean="0"/>
              <a:t> </a:t>
            </a:r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smtClean="0"/>
              <a:t>Всероссийские Вахты Памяти.</a:t>
            </a:r>
            <a:endParaRPr lang="ru-RU" sz="2000" dirty="0" smtClean="0"/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err="1" smtClean="0"/>
              <a:t>Брейн-ринги</a:t>
            </a:r>
            <a:r>
              <a:rPr lang="ru-RU" sz="2000" b="1" dirty="0" smtClean="0"/>
              <a:t> по истории ВОВ</a:t>
            </a:r>
            <a:endParaRPr lang="ru-RU" sz="2000" dirty="0" smtClean="0"/>
          </a:p>
          <a:p>
            <a:pPr lvl="0" fontAlgn="auto">
              <a:buFont typeface="Wingdings" pitchFamily="2" charset="2"/>
              <a:buChar char="ü"/>
            </a:pPr>
            <a:r>
              <a:rPr lang="ru-RU" sz="2000" b="1" dirty="0" smtClean="0"/>
              <a:t>Работа в музее с новыми экспонатами</a:t>
            </a:r>
            <a:endParaRPr lang="ru-RU" sz="2000" dirty="0" smtClean="0"/>
          </a:p>
          <a:p>
            <a:r>
              <a:rPr lang="ru-RU" sz="2000" dirty="0" smtClean="0"/>
              <a:t> 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772816"/>
            <a:ext cx="43924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00000"/>
              <a:buBlip>
                <a:blip r:embed="rId2"/>
              </a:buBlip>
            </a:pPr>
            <a:r>
              <a:rPr lang="ru-RU" sz="2400" b="1" u="sng" dirty="0" smtClean="0"/>
              <a:t>Теоретические: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/>
              <a:t>Беседы</a:t>
            </a:r>
            <a:r>
              <a:rPr lang="ru-RU" sz="2000" dirty="0" smtClean="0"/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/>
              <a:t>Сообщения</a:t>
            </a:r>
            <a:r>
              <a:rPr lang="ru-RU" sz="2000" dirty="0" smtClean="0"/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/>
              <a:t>Встречи с ветеранами ВОВ.  интересными людьми</a:t>
            </a:r>
            <a:r>
              <a:rPr lang="ru-RU" sz="2000" dirty="0" smtClean="0"/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/>
              <a:t>Экскурсии в музеи</a:t>
            </a:r>
            <a:r>
              <a:rPr lang="ru-RU" sz="2000" dirty="0" smtClean="0"/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/>
              <a:t>Просмотр фильмов</a:t>
            </a: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b="1" dirty="0" smtClean="0"/>
              <a:t>Создание </a:t>
            </a:r>
            <a:r>
              <a:rPr lang="ru-RU" sz="2000" b="1" dirty="0" err="1" smtClean="0"/>
              <a:t>мультимедийных</a:t>
            </a:r>
            <a:r>
              <a:rPr lang="ru-RU" sz="2000" b="1" dirty="0" smtClean="0"/>
              <a:t> презентаций по результатам экспедиций</a:t>
            </a:r>
            <a:r>
              <a:rPr lang="ru-RU" sz="2000" dirty="0" smtClean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196752"/>
            <a:ext cx="87849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00000"/>
            </a:pPr>
            <a:r>
              <a:rPr lang="ru-RU" sz="3000" b="1" dirty="0" smtClean="0"/>
              <a:t>Индивидуальные, групповые, массовые</a:t>
            </a:r>
          </a:p>
        </p:txBody>
      </p:sp>
      <p:pic>
        <p:nvPicPr>
          <p:cNvPr id="10" name="Рисунок 9" descr="CINEMA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3068960"/>
            <a:ext cx="1375562" cy="1168170"/>
          </a:xfrm>
          <a:prstGeom prst="rect">
            <a:avLst/>
          </a:prstGeom>
        </p:spPr>
      </p:pic>
      <p:pic>
        <p:nvPicPr>
          <p:cNvPr id="4098" name="Picture 2" descr="C:\Users\Анжела\Desktop\Новая папка\ч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725144"/>
            <a:ext cx="2520280" cy="189021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4099" name="Picture 3" descr="C:\Users\Анжела\Desktop\Новая папка\P40701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2276872"/>
            <a:ext cx="1656184" cy="140415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4100" name="Picture 4" descr="C:\Users\Анжела\Desktop\Новая папка\P1010006.JPG"/>
          <p:cNvPicPr>
            <a:picLocks noChangeAspect="1" noChangeArrowheads="1"/>
          </p:cNvPicPr>
          <p:nvPr/>
        </p:nvPicPr>
        <p:blipFill>
          <a:blip r:embed="rId6" cstate="print"/>
          <a:srcRect t="17323" r="26347"/>
          <a:stretch>
            <a:fillRect/>
          </a:stretch>
        </p:blipFill>
        <p:spPr bwMode="auto">
          <a:xfrm>
            <a:off x="251520" y="5157192"/>
            <a:ext cx="1656184" cy="139431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45330890"/>
      </p:ext>
    </p:extLst>
  </p:cSld>
  <p:clrMapOvr>
    <a:masterClrMapping/>
  </p:clrMapOvr>
  <p:transition>
    <p:push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Агитационно-массовая </a:t>
            </a:r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661248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/>
              <a:t>создание музыкально-литературных композиции по воспоминаниям  ветеранов Великой Отечественной войны, очевидцев событий;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/>
              <a:t>выступления агитбригад музея «Прикосновение к судьбе» и «Снежного десанта» перед учащимися, студентами, ветеранами </a:t>
            </a:r>
            <a:r>
              <a:rPr lang="ru-RU" sz="2400" b="1" dirty="0" smtClean="0"/>
              <a:t>Великой Отечественной войны  РФ </a:t>
            </a:r>
            <a:r>
              <a:rPr lang="ru-RU" sz="2400" b="1" dirty="0"/>
              <a:t>и </a:t>
            </a:r>
            <a:r>
              <a:rPr lang="ru-RU" sz="2400" b="1" dirty="0" smtClean="0"/>
              <a:t>РТ;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 smtClean="0"/>
              <a:t>составление лекций по истории Великой Отечественной войны, написание рефератов, организация фотовыставок в гимназии, районе, городе, республике;</a:t>
            </a:r>
          </a:p>
        </p:txBody>
      </p:sp>
      <p:pic>
        <p:nvPicPr>
          <p:cNvPr id="5122" name="Picture 2" descr="C:\Users\Анжела\Desktop\в гостях у нашего музея\P1030222.JPG"/>
          <p:cNvPicPr>
            <a:picLocks noChangeAspect="1" noChangeArrowheads="1"/>
          </p:cNvPicPr>
          <p:nvPr/>
        </p:nvPicPr>
        <p:blipFill>
          <a:blip r:embed="rId2" cstate="print"/>
          <a:srcRect l="8571"/>
          <a:stretch>
            <a:fillRect/>
          </a:stretch>
        </p:blipFill>
        <p:spPr bwMode="auto">
          <a:xfrm>
            <a:off x="3851920" y="4509119"/>
            <a:ext cx="2520280" cy="2067417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123" name="Picture 3" descr="C:\Users\Анжела\Desktop\прикосновение к судьбе - копия\SAM_2293.JPG"/>
          <p:cNvPicPr>
            <a:picLocks noChangeAspect="1" noChangeArrowheads="1"/>
          </p:cNvPicPr>
          <p:nvPr/>
        </p:nvPicPr>
        <p:blipFill>
          <a:blip r:embed="rId3" cstate="print"/>
          <a:srcRect t="12510"/>
          <a:stretch>
            <a:fillRect/>
          </a:stretch>
        </p:blipFill>
        <p:spPr bwMode="auto">
          <a:xfrm>
            <a:off x="323528" y="4797151"/>
            <a:ext cx="2736304" cy="1795493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47377731"/>
      </p:ext>
    </p:extLst>
  </p:cSld>
  <p:clrMapOvr>
    <a:masterClrMapping/>
  </p:clrMapOvr>
  <p:transition>
    <p:push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459231"/>
            <a:ext cx="6120680" cy="519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 smtClean="0"/>
              <a:t>сотрудничество с печатными изданиями, публикации статей в  периодической печати РТ;</a:t>
            </a:r>
          </a:p>
          <a:p>
            <a:pPr>
              <a:lnSpc>
                <a:spcPct val="80000"/>
              </a:lnSpc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 smtClean="0"/>
              <a:t>участие в Республиканских Маршах Памяти, Фестивалях поисковых отрядов, конкурсах музеев Великой Отечественной войны;</a:t>
            </a:r>
          </a:p>
          <a:p>
            <a:pPr>
              <a:lnSpc>
                <a:spcPct val="80000"/>
              </a:lnSpc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400" b="1" dirty="0" smtClean="0"/>
              <a:t>создание Книги Памяти «Орден</a:t>
            </a:r>
          </a:p>
          <a:p>
            <a:pPr>
              <a:lnSpc>
                <a:spcPct val="80000"/>
              </a:lnSpc>
              <a:buClr>
                <a:srgbClr val="8A0000"/>
              </a:buClr>
            </a:pPr>
            <a:r>
              <a:rPr lang="ru-RU" sz="2400" b="1" dirty="0" smtClean="0"/>
              <a:t> в твоём доме» (по сочинениям учащихся гимназии о своих родственниках-ветеранах и работе на поисковых сайтах). 1 том был издан в апреле 2014 года.  </a:t>
            </a:r>
          </a:p>
          <a:p>
            <a:pPr>
              <a:lnSpc>
                <a:spcPct val="80000"/>
              </a:lnSpc>
              <a:buClr>
                <a:srgbClr val="8A0000"/>
              </a:buClr>
            </a:pPr>
            <a:endParaRPr lang="ru-RU" b="1" dirty="0" smtClean="0"/>
          </a:p>
          <a:p>
            <a:endParaRPr lang="ru-RU" b="1" dirty="0" smtClean="0"/>
          </a:p>
          <a:p>
            <a:pPr>
              <a:lnSpc>
                <a:spcPct val="80000"/>
              </a:lnSpc>
              <a:buClr>
                <a:srgbClr val="8A0000"/>
              </a:buClr>
              <a:buFont typeface="Wingdings" pitchFamily="2" charset="2"/>
              <a:buChar char="q"/>
            </a:pPr>
            <a:endParaRPr lang="ru-RU" b="1" dirty="0" smtClean="0"/>
          </a:p>
          <a:p>
            <a:pPr>
              <a:lnSpc>
                <a:spcPct val="80000"/>
              </a:lnSpc>
              <a:buClr>
                <a:srgbClr val="8A0000"/>
              </a:buClr>
              <a:buFont typeface="Wingdings" pitchFamily="2" charset="2"/>
              <a:buChar char="q"/>
            </a:pPr>
            <a:endParaRPr lang="ru-RU" sz="20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Агитационно-массовая </a:t>
            </a:r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обложка.png"/>
          <p:cNvPicPr>
            <a:picLocks noChangeAspect="1"/>
          </p:cNvPicPr>
          <p:nvPr/>
        </p:nvPicPr>
        <p:blipFill>
          <a:blip r:embed="rId2" cstate="print"/>
          <a:srcRect l="52362" b="988"/>
          <a:stretch>
            <a:fillRect/>
          </a:stretch>
        </p:blipFill>
        <p:spPr>
          <a:xfrm>
            <a:off x="6372200" y="1268760"/>
            <a:ext cx="2499302" cy="36724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2318725242"/>
      </p:ext>
    </p:extLst>
  </p:cSld>
  <p:clrMapOvr>
    <a:masterClrMapping/>
  </p:clrMapOvr>
  <p:transition>
    <p:push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Поисковая работа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3672408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200" b="1" dirty="0" smtClean="0"/>
              <a:t>увековечение </a:t>
            </a:r>
            <a:r>
              <a:rPr lang="ru-RU" sz="2200" b="1" dirty="0"/>
              <a:t>памяти воинов, погибших в годы </a:t>
            </a:r>
            <a:r>
              <a:rPr lang="ru-RU" sz="2200" b="1" dirty="0" smtClean="0"/>
              <a:t>Великой Отечественной войны;</a:t>
            </a:r>
            <a:endParaRPr lang="ru-RU" sz="2200" b="1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200" b="1" dirty="0" smtClean="0"/>
              <a:t>участие </a:t>
            </a:r>
            <a:r>
              <a:rPr lang="ru-RU" sz="2200" b="1" dirty="0"/>
              <a:t>во Всероссийских, межрегиональных  Вахтах Памяти по поиску и увековечению солдат </a:t>
            </a:r>
            <a:endParaRPr lang="ru-RU" sz="2200" b="1" dirty="0" smtClean="0"/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200" b="1" dirty="0" smtClean="0"/>
              <a:t>и </a:t>
            </a:r>
            <a:r>
              <a:rPr lang="ru-RU" sz="2200" b="1" dirty="0"/>
              <a:t>офицеров, погибших во время Великой Отечественной войны</a:t>
            </a:r>
            <a:r>
              <a:rPr lang="ru-RU" sz="2200" b="1" dirty="0" smtClean="0"/>
              <a:t>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200" b="1" dirty="0" smtClean="0"/>
              <a:t>поиск родственников солдат, чьи медальоны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200" b="1" dirty="0" smtClean="0"/>
              <a:t>были найдены на местах боев, работа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200" b="1" dirty="0" smtClean="0"/>
              <a:t>с архивами, </a:t>
            </a:r>
            <a:r>
              <a:rPr lang="ru-RU" sz="2200" b="1" dirty="0" err="1" smtClean="0"/>
              <a:t>интернет-базами</a:t>
            </a:r>
            <a:r>
              <a:rPr lang="ru-RU" sz="2200" b="1" dirty="0" smtClean="0"/>
              <a:t>; работа с заявками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200" b="1" dirty="0" smtClean="0"/>
              <a:t>от родственников солдат, пропавших без вести;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200" b="1" dirty="0" smtClean="0"/>
              <a:t>пополнение экспонатами школьного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200" b="1" dirty="0" smtClean="0"/>
              <a:t>музея «Прикосновение к судьбе».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SzPct val="120000"/>
              <a:buFont typeface="Georgia" pitchFamily="18" charset="0"/>
              <a:buChar char="◊"/>
            </a:pPr>
            <a:endParaRPr lang="ru-RU" sz="2400" b="1" dirty="0" smtClean="0"/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SzPct val="120000"/>
              <a:buFont typeface="Georgia" pitchFamily="18" charset="0"/>
              <a:buChar char="◊"/>
            </a:pPr>
            <a:endParaRPr lang="ru-RU" sz="2400" b="1" dirty="0"/>
          </a:p>
          <a:p>
            <a:pPr marL="0">
              <a:lnSpc>
                <a:spcPct val="80000"/>
              </a:lnSpc>
              <a:spcBef>
                <a:spcPts val="0"/>
              </a:spcBef>
            </a:pPr>
            <a:endParaRPr lang="ru-RU" sz="2400" dirty="0"/>
          </a:p>
        </p:txBody>
      </p:sp>
      <p:pic>
        <p:nvPicPr>
          <p:cNvPr id="7170" name="Picture 2" descr="C:\Users\Анжела\Desktop\прикосновение к судьбе - копия\001.jpg"/>
          <p:cNvPicPr>
            <a:picLocks noChangeAspect="1" noChangeArrowheads="1"/>
          </p:cNvPicPr>
          <p:nvPr/>
        </p:nvPicPr>
        <p:blipFill>
          <a:blip r:embed="rId2" cstate="print"/>
          <a:srcRect r="6184" b="2849"/>
          <a:stretch>
            <a:fillRect/>
          </a:stretch>
        </p:blipFill>
        <p:spPr bwMode="auto">
          <a:xfrm rot="5400000">
            <a:off x="957395" y="4091277"/>
            <a:ext cx="2110727" cy="309043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171" name="Picture 3" descr="C:\Users\Анжела\Desktop\прикосновение к судьбе - копия\SAM_2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5" y="4581128"/>
            <a:ext cx="2760307" cy="207023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172" name="Picture 4" descr="C:\Users\Анжела\Desktop\прикосновение к судьбе - копия\SAM_2317.JPG"/>
          <p:cNvPicPr>
            <a:picLocks noChangeAspect="1" noChangeArrowheads="1"/>
          </p:cNvPicPr>
          <p:nvPr/>
        </p:nvPicPr>
        <p:blipFill>
          <a:blip r:embed="rId4" cstate="print"/>
          <a:srcRect l="13259"/>
          <a:stretch>
            <a:fillRect/>
          </a:stretch>
        </p:blipFill>
        <p:spPr bwMode="auto">
          <a:xfrm>
            <a:off x="6804248" y="4005064"/>
            <a:ext cx="1008112" cy="129614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173" name="Picture 5" descr="C:\Users\Анжела\Desktop\прикосновение к судьбе - копия\SAM_2316.JPG"/>
          <p:cNvPicPr>
            <a:picLocks noChangeAspect="1" noChangeArrowheads="1"/>
          </p:cNvPicPr>
          <p:nvPr/>
        </p:nvPicPr>
        <p:blipFill>
          <a:blip r:embed="rId5" cstate="print"/>
          <a:srcRect l="20503" r="9070"/>
          <a:stretch>
            <a:fillRect/>
          </a:stretch>
        </p:blipFill>
        <p:spPr bwMode="auto">
          <a:xfrm>
            <a:off x="7812360" y="2348880"/>
            <a:ext cx="1152128" cy="122695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785758950"/>
      </p:ext>
    </p:extLst>
  </p:cSld>
  <p:clrMapOvr>
    <a:masterClrMapping/>
  </p:clrMapOvr>
  <p:transition>
    <p:push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Поисковая работа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4104456" cy="3672408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800" b="1" u="sng" dirty="0" smtClean="0"/>
              <a:t>География походов: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400" b="1" dirty="0" smtClean="0"/>
              <a:t>Ленинградская, Мурманская, Новгородская области, Краснодарский край, Республика Беларусь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SzPct val="120000"/>
              <a:buFont typeface="Georgia" pitchFamily="18" charset="0"/>
              <a:buChar char="◊"/>
            </a:pPr>
            <a:endParaRPr lang="ru-RU" sz="2400" b="1" dirty="0"/>
          </a:p>
          <a:p>
            <a:pPr marL="0">
              <a:lnSpc>
                <a:spcPct val="80000"/>
              </a:lnSpc>
              <a:spcBef>
                <a:spcPts val="0"/>
              </a:spcBef>
            </a:pPr>
            <a:endParaRPr lang="ru-RU" sz="2400" dirty="0"/>
          </a:p>
        </p:txBody>
      </p:sp>
      <p:pic>
        <p:nvPicPr>
          <p:cNvPr id="8194" name="Picture 2" descr="C:\Users\Анжела\Desktop\СНЕЖНЫЙ ДЕСАНТ\белоруссия\IMG_6561.JPG"/>
          <p:cNvPicPr>
            <a:picLocks noChangeAspect="1" noChangeArrowheads="1"/>
          </p:cNvPicPr>
          <p:nvPr/>
        </p:nvPicPr>
        <p:blipFill>
          <a:blip r:embed="rId2" cstate="print"/>
          <a:srcRect l="11874" r="9759"/>
          <a:stretch>
            <a:fillRect/>
          </a:stretch>
        </p:blipFill>
        <p:spPr bwMode="auto">
          <a:xfrm>
            <a:off x="6588224" y="1340768"/>
            <a:ext cx="2376264" cy="227434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196" name="Picture 4" descr="C:\Users\Анжела\Desktop\СНЕЖНЫЙ ДЕСАНТ\мясной бор\P1020895.JPG"/>
          <p:cNvPicPr>
            <a:picLocks noChangeAspect="1" noChangeArrowheads="1"/>
          </p:cNvPicPr>
          <p:nvPr/>
        </p:nvPicPr>
        <p:blipFill>
          <a:blip r:embed="rId3" cstate="print"/>
          <a:srcRect t="9450"/>
          <a:stretch>
            <a:fillRect/>
          </a:stretch>
        </p:blipFill>
        <p:spPr bwMode="auto">
          <a:xfrm>
            <a:off x="3275856" y="3789040"/>
            <a:ext cx="2286000" cy="275996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197" name="Picture 5" descr="C:\Users\Анжела\Desktop\СНЕЖНЫЙ ДЕСАНТ\мясной бор\P1020795.JPG"/>
          <p:cNvPicPr>
            <a:picLocks noChangeAspect="1" noChangeArrowheads="1"/>
          </p:cNvPicPr>
          <p:nvPr/>
        </p:nvPicPr>
        <p:blipFill>
          <a:blip r:embed="rId4" cstate="print"/>
          <a:srcRect t="9699" b="12710"/>
          <a:stretch>
            <a:fillRect/>
          </a:stretch>
        </p:blipFill>
        <p:spPr bwMode="auto">
          <a:xfrm>
            <a:off x="4644008" y="1340768"/>
            <a:ext cx="1674121" cy="230425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195" name="Picture 3" descr="C:\Users\Анжела\Desktop\СНЕЖНЫЙ ДЕСАНТ\белоруссия\IMG_6568.JPG"/>
          <p:cNvPicPr>
            <a:picLocks noChangeAspect="1" noChangeArrowheads="1"/>
          </p:cNvPicPr>
          <p:nvPr/>
        </p:nvPicPr>
        <p:blipFill>
          <a:blip r:embed="rId5" cstate="print"/>
          <a:srcRect r="19798"/>
          <a:stretch>
            <a:fillRect/>
          </a:stretch>
        </p:blipFill>
        <p:spPr bwMode="auto">
          <a:xfrm rot="5400000">
            <a:off x="1007603" y="2960949"/>
            <a:ext cx="1368152" cy="216023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199" name="Picture 7" descr="C:\Users\Анжела\Desktop\СНЕЖНЫЙ ДЕСАНТ\марш памяти 2010\x_bf37f53d.jpg"/>
          <p:cNvPicPr>
            <a:picLocks noChangeAspect="1" noChangeArrowheads="1"/>
          </p:cNvPicPr>
          <p:nvPr/>
        </p:nvPicPr>
        <p:blipFill>
          <a:blip r:embed="rId6" cstate="print"/>
          <a:srcRect t="10811"/>
          <a:stretch>
            <a:fillRect/>
          </a:stretch>
        </p:blipFill>
        <p:spPr bwMode="auto">
          <a:xfrm>
            <a:off x="323528" y="4797152"/>
            <a:ext cx="2664296" cy="178219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200" name="Picture 8" descr="C:\Users\Анжела\Desktop\СНЕЖНЫЙ ДЕСАНТ\марш памяти 2010\SAM_0854.JPG"/>
          <p:cNvPicPr>
            <a:picLocks noChangeAspect="1" noChangeArrowheads="1"/>
          </p:cNvPicPr>
          <p:nvPr/>
        </p:nvPicPr>
        <p:blipFill>
          <a:blip r:embed="rId7" cstate="print"/>
          <a:srcRect l="25829" t="8937"/>
          <a:stretch>
            <a:fillRect/>
          </a:stretch>
        </p:blipFill>
        <p:spPr bwMode="auto">
          <a:xfrm>
            <a:off x="5364088" y="3429000"/>
            <a:ext cx="2088232" cy="192286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785758950"/>
      </p:ext>
    </p:extLst>
  </p:cSld>
  <p:clrMapOvr>
    <a:masterClrMapping/>
  </p:clrMapOvr>
  <p:transition>
    <p:push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9793088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Благотворительная деятельность</a:t>
            </a:r>
            <a:endParaRPr lang="ru-RU" sz="4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4824536" cy="5174035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</a:pPr>
            <a:r>
              <a:rPr lang="ru-RU" sz="2800" b="1" dirty="0" smtClean="0"/>
              <a:t>сбор </a:t>
            </a:r>
            <a:r>
              <a:rPr lang="ru-RU" sz="2800" b="1" dirty="0"/>
              <a:t>благотворительной помощи для детей детских домов  и интернатов г. Казани и Республики Татарстан, </a:t>
            </a:r>
            <a:r>
              <a:rPr lang="ru-RU" sz="2800" b="1" dirty="0" smtClean="0"/>
              <a:t>выступления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30000"/>
              <a:buNone/>
            </a:pPr>
            <a:r>
              <a:rPr lang="ru-RU" sz="2800" b="1" dirty="0" smtClean="0"/>
              <a:t>с </a:t>
            </a:r>
            <a:r>
              <a:rPr lang="ru-RU" sz="2800" b="1" dirty="0"/>
              <a:t>концертами, проведение мастер-классов для ребят; </a:t>
            </a:r>
            <a:endParaRPr lang="ru-RU" sz="2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</a:pPr>
            <a:r>
              <a:rPr lang="ru-RU" sz="2800" b="1" dirty="0" smtClean="0"/>
              <a:t>привлечение </a:t>
            </a:r>
            <a:r>
              <a:rPr lang="ru-RU" sz="2800" b="1" dirty="0"/>
              <a:t>к поисковой работе </a:t>
            </a:r>
            <a:r>
              <a:rPr lang="ru-RU" sz="2800" b="1" dirty="0" smtClean="0"/>
              <a:t>воспитанников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30000"/>
              <a:buNone/>
            </a:pPr>
            <a:r>
              <a:rPr lang="ru-RU" sz="2800" b="1" dirty="0" smtClean="0"/>
              <a:t>детских </a:t>
            </a:r>
            <a:r>
              <a:rPr lang="ru-RU" sz="2800" b="1" dirty="0"/>
              <a:t>домов. </a:t>
            </a:r>
          </a:p>
          <a:p>
            <a:endParaRPr lang="ru-RU" dirty="0"/>
          </a:p>
        </p:txBody>
      </p:sp>
      <p:pic>
        <p:nvPicPr>
          <p:cNvPr id="9218" name="Picture 2" descr="C:\Users\Анжела\Desktop\СНЕЖНЫЙ ДЕСАНТ\РАИФА\P130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797152"/>
            <a:ext cx="2448272" cy="183620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219" name="Picture 3" descr="C:\Users\Анжела\Desktop\СНЕЖНЫЙ ДЕСАНТ\РАИФА\P130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340768"/>
            <a:ext cx="3096344" cy="232225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220" name="Picture 4" descr="C:\Users\Анжела\Desktop\СНЕЖНЫЙ ДЕСАНТ\марш памяти\P1080332.JPG"/>
          <p:cNvPicPr>
            <a:picLocks noChangeAspect="1" noChangeArrowheads="1"/>
          </p:cNvPicPr>
          <p:nvPr/>
        </p:nvPicPr>
        <p:blipFill>
          <a:blip r:embed="rId4" cstate="print"/>
          <a:srcRect t="8298"/>
          <a:stretch>
            <a:fillRect/>
          </a:stretch>
        </p:blipFill>
        <p:spPr bwMode="auto">
          <a:xfrm>
            <a:off x="5076056" y="2636912"/>
            <a:ext cx="2088232" cy="2553275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57994884"/>
      </p:ext>
    </p:extLst>
  </p:cSld>
  <p:clrMapOvr>
    <a:masterClrMapping/>
  </p:clrMapOvr>
  <p:transition>
    <p:push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Краеведческое дело</a:t>
            </a:r>
            <a:endParaRPr lang="ru-RU" sz="5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1"/>
            <a:ext cx="4320480" cy="1800200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SzPct val="150000"/>
            </a:pPr>
            <a:r>
              <a:rPr lang="ru-RU" sz="2800" b="1" dirty="0" smtClean="0"/>
              <a:t>Историко-краеведческие </a:t>
            </a:r>
            <a:r>
              <a:rPr lang="ru-RU" sz="2800" b="1" dirty="0"/>
              <a:t>экскурсии по району и республике. </a:t>
            </a:r>
            <a:endParaRPr lang="ru-RU" sz="2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8A0000"/>
              </a:buClr>
              <a:buSzPct val="150000"/>
            </a:pPr>
            <a:r>
              <a:rPr lang="ru-RU" sz="2800" b="1" dirty="0" smtClean="0"/>
              <a:t>Внесение </a:t>
            </a:r>
            <a:r>
              <a:rPr lang="ru-RU" sz="2800" b="1" dirty="0"/>
              <a:t>практического вклада в музейное дело республики.</a:t>
            </a:r>
          </a:p>
          <a:p>
            <a:pPr>
              <a:lnSpc>
                <a:spcPct val="80000"/>
              </a:lnSpc>
            </a:pPr>
            <a:endParaRPr lang="ru-RU" dirty="0"/>
          </a:p>
        </p:txBody>
      </p:sp>
      <p:pic>
        <p:nvPicPr>
          <p:cNvPr id="10242" name="Picture 2" descr="C:\Users\Анжела\Desktop\музей\P9210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149080"/>
            <a:ext cx="3240360" cy="243027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43" name="Picture 3" descr="C:\Users\Анжела\Desktop\СНЕЖНЫЙ ДЕСАНТ\РАИФА\раиф слет\P1300102.JPG"/>
          <p:cNvPicPr>
            <a:picLocks noChangeAspect="1" noChangeArrowheads="1"/>
          </p:cNvPicPr>
          <p:nvPr/>
        </p:nvPicPr>
        <p:blipFill>
          <a:blip r:embed="rId3" cstate="print"/>
          <a:srcRect t="18018"/>
          <a:stretch>
            <a:fillRect/>
          </a:stretch>
        </p:blipFill>
        <p:spPr bwMode="auto">
          <a:xfrm>
            <a:off x="4499992" y="1268760"/>
            <a:ext cx="4356992" cy="2678962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44" name="Picture 4" descr="C:\Users\Анжела\Desktop\Новая папка\Рисунок3.jpg"/>
          <p:cNvPicPr>
            <a:picLocks noChangeAspect="1" noChangeArrowheads="1"/>
          </p:cNvPicPr>
          <p:nvPr/>
        </p:nvPicPr>
        <p:blipFill>
          <a:blip r:embed="rId4" cstate="print"/>
          <a:srcRect t="3247"/>
          <a:stretch>
            <a:fillRect/>
          </a:stretch>
        </p:blipFill>
        <p:spPr bwMode="auto">
          <a:xfrm>
            <a:off x="3707904" y="4077072"/>
            <a:ext cx="2952328" cy="214538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239638350"/>
      </p:ext>
    </p:extLst>
  </p:cSld>
  <p:clrMapOvr>
    <a:masterClrMapping/>
  </p:clrMapOvr>
  <p:transition>
    <p:push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5.Военно-спортивное</a:t>
            </a:r>
            <a:br>
              <a:rPr lang="ru-RU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5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3528392" cy="2404864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ru-RU" sz="2800" b="1" dirty="0" smtClean="0"/>
              <a:t>Спортивная </a:t>
            </a:r>
            <a:r>
              <a:rPr lang="ru-RU" sz="2800" b="1" dirty="0"/>
              <a:t>подготовка: спортивные игры, ОФП. </a:t>
            </a:r>
            <a:endParaRPr lang="ru-RU" sz="2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ru-RU" sz="2800" b="1" dirty="0" smtClean="0"/>
              <a:t>Приобретение </a:t>
            </a:r>
            <a:r>
              <a:rPr lang="ru-RU" sz="2800" b="1" dirty="0"/>
              <a:t>навыков по разборке-сборке АКМ. </a:t>
            </a:r>
            <a:endParaRPr lang="ru-RU" sz="2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q"/>
            </a:pPr>
            <a:r>
              <a:rPr lang="ru-RU" sz="2800" b="1" dirty="0" smtClean="0"/>
              <a:t>Развитие </a:t>
            </a:r>
            <a:r>
              <a:rPr lang="ru-RU" sz="2800" b="1" dirty="0"/>
              <a:t>навыков, приобретенных на уроках ОБЖ </a:t>
            </a:r>
            <a:endParaRPr lang="ru-RU" sz="2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sz="2800" b="1" dirty="0" smtClean="0"/>
              <a:t>в </a:t>
            </a:r>
            <a:r>
              <a:rPr lang="ru-RU" sz="2800" b="1" dirty="0"/>
              <a:t>течение учебного года.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endParaRPr lang="ru-RU" sz="2800" b="1" dirty="0"/>
          </a:p>
        </p:txBody>
      </p:sp>
      <p:pic>
        <p:nvPicPr>
          <p:cNvPr id="11266" name="Picture 2" descr="C:\Users\Анжела\Desktop\СНЕЖНЫЙ ДЕСАНТ\равнение на победу\P1090110.JPG"/>
          <p:cNvPicPr>
            <a:picLocks noChangeAspect="1" noChangeArrowheads="1"/>
          </p:cNvPicPr>
          <p:nvPr/>
        </p:nvPicPr>
        <p:blipFill>
          <a:blip r:embed="rId2" cstate="print"/>
          <a:srcRect l="14625" t="20429" r="38126"/>
          <a:stretch>
            <a:fillRect/>
          </a:stretch>
        </p:blipFill>
        <p:spPr bwMode="auto">
          <a:xfrm>
            <a:off x="3707904" y="3717032"/>
            <a:ext cx="2232248" cy="281942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1267" name="Picture 3" descr="C:\Users\Анжела\Desktop\СНЕЖНЫЙ ДЕСАНТ\равнение на победу\P1090095.JPG"/>
          <p:cNvPicPr>
            <a:picLocks noChangeAspect="1" noChangeArrowheads="1"/>
          </p:cNvPicPr>
          <p:nvPr/>
        </p:nvPicPr>
        <p:blipFill>
          <a:blip r:embed="rId3" cstate="print"/>
          <a:srcRect t="19149" r="28191"/>
          <a:stretch>
            <a:fillRect/>
          </a:stretch>
        </p:blipFill>
        <p:spPr bwMode="auto">
          <a:xfrm>
            <a:off x="5652120" y="1268760"/>
            <a:ext cx="3240360" cy="273630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1268" name="Picture 4" descr="C:\Users\Анжела\Desktop\СНЕЖНЫЙ ДЕСАНТ\равнение на победу\P1090125.JPG"/>
          <p:cNvPicPr>
            <a:picLocks noChangeAspect="1" noChangeArrowheads="1"/>
          </p:cNvPicPr>
          <p:nvPr/>
        </p:nvPicPr>
        <p:blipFill>
          <a:blip r:embed="rId4" cstate="print"/>
          <a:srcRect t="6522"/>
          <a:stretch>
            <a:fillRect/>
          </a:stretch>
        </p:blipFill>
        <p:spPr bwMode="auto">
          <a:xfrm>
            <a:off x="3635896" y="1268760"/>
            <a:ext cx="1728192" cy="215397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2533722424"/>
      </p:ext>
    </p:extLst>
  </p:cSld>
  <p:clrMapOvr>
    <a:masterClrMapping/>
  </p:clrMapOvr>
  <p:transition>
    <p:push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24936" cy="35283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/>
              <a:t> </a:t>
            </a:r>
            <a:endParaRPr lang="ru-RU" dirty="0"/>
          </a:p>
          <a:p>
            <a:pPr marL="0" algn="ctr">
              <a:spcBef>
                <a:spcPts val="0"/>
              </a:spcBef>
              <a:buNone/>
            </a:pPr>
            <a:r>
              <a:rPr lang="ru-RU" sz="3100" b="1" dirty="0"/>
              <a:t>Реализация  проекта подразумевает  тесную взаимосвязь с другими поисковыми отрядами </a:t>
            </a:r>
            <a:endParaRPr lang="ru-RU" sz="3100" b="1" dirty="0" smtClean="0"/>
          </a:p>
          <a:p>
            <a:pPr marL="0" algn="ctr">
              <a:spcBef>
                <a:spcPts val="0"/>
              </a:spcBef>
              <a:buNone/>
            </a:pPr>
            <a:r>
              <a:rPr lang="ru-RU" sz="3100" b="1" dirty="0" smtClean="0"/>
              <a:t>РФ </a:t>
            </a:r>
            <a:r>
              <a:rPr lang="ru-RU" sz="3100" b="1" dirty="0"/>
              <a:t>и РТ. Эффективность проекта напрямую </a:t>
            </a:r>
            <a:endParaRPr lang="ru-RU" sz="3100" b="1" dirty="0" smtClean="0"/>
          </a:p>
          <a:p>
            <a:pPr marL="0" algn="ctr">
              <a:spcBef>
                <a:spcPts val="0"/>
              </a:spcBef>
              <a:buNone/>
            </a:pPr>
            <a:r>
              <a:rPr lang="ru-RU" sz="3100" b="1" dirty="0" smtClean="0"/>
              <a:t>связана </a:t>
            </a:r>
            <a:r>
              <a:rPr lang="ru-RU" sz="3100" b="1" dirty="0"/>
              <a:t>с этой </a:t>
            </a:r>
            <a:r>
              <a:rPr lang="ru-RU" sz="3100" b="1" dirty="0" smtClean="0"/>
              <a:t>работой:   </a:t>
            </a:r>
            <a:endParaRPr lang="ru-RU" sz="3100" b="1" dirty="0"/>
          </a:p>
          <a:p>
            <a:pPr marL="0">
              <a:spcBef>
                <a:spcPts val="0"/>
              </a:spcBef>
              <a:buClr>
                <a:srgbClr val="C00000"/>
              </a:buClr>
              <a:buSzPct val="140000"/>
              <a:buFont typeface="Wingdings" pitchFamily="2" charset="2"/>
              <a:buChar char="§"/>
            </a:pPr>
            <a:r>
              <a:rPr lang="ru-RU" sz="3100" b="1" dirty="0" smtClean="0"/>
              <a:t>обмен </a:t>
            </a:r>
            <a:r>
              <a:rPr lang="ru-RU" sz="3100" b="1" dirty="0"/>
              <a:t>информацией;</a:t>
            </a:r>
          </a:p>
          <a:p>
            <a:pPr marL="0">
              <a:spcBef>
                <a:spcPts val="0"/>
              </a:spcBef>
              <a:buClr>
                <a:srgbClr val="C00000"/>
              </a:buClr>
              <a:buSzPct val="140000"/>
              <a:buFont typeface="Wingdings" pitchFamily="2" charset="2"/>
              <a:buChar char="§"/>
            </a:pPr>
            <a:r>
              <a:rPr lang="ru-RU" sz="3100" b="1" dirty="0" smtClean="0"/>
              <a:t>участие </a:t>
            </a:r>
            <a:r>
              <a:rPr lang="ru-RU" sz="3100" b="1" dirty="0"/>
              <a:t>в межрегиональных фестивалях, конференциях и сборах; </a:t>
            </a:r>
          </a:p>
          <a:p>
            <a:pPr marL="0">
              <a:spcBef>
                <a:spcPts val="0"/>
              </a:spcBef>
              <a:buClr>
                <a:srgbClr val="C00000"/>
              </a:buClr>
              <a:buSzPct val="140000"/>
              <a:buFont typeface="Wingdings" pitchFamily="2" charset="2"/>
              <a:buChar char="§"/>
            </a:pPr>
            <a:r>
              <a:rPr lang="ru-RU" sz="3100" b="1" dirty="0" smtClean="0"/>
              <a:t>помощь </a:t>
            </a:r>
            <a:r>
              <a:rPr lang="ru-RU" sz="3100" b="1" dirty="0"/>
              <a:t>в поиске родственников солдат, чьи медальоны были найдены в поисковых экспедициях, создание межрегиональных отрядов. </a:t>
            </a:r>
          </a:p>
          <a:p>
            <a:pPr marL="0">
              <a:spcBef>
                <a:spcPts val="0"/>
              </a:spcBef>
              <a:buNone/>
            </a:pPr>
            <a:r>
              <a:rPr lang="ru-RU" sz="3100" b="1" dirty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rcRect b="56865"/>
          <a:stretch>
            <a:fillRect/>
          </a:stretch>
        </p:blipFill>
        <p:spPr>
          <a:xfrm>
            <a:off x="0" y="0"/>
            <a:ext cx="9144000" cy="764704"/>
          </a:xfrm>
          <a:prstGeom prst="rect">
            <a:avLst/>
          </a:prstGeom>
        </p:spPr>
      </p:pic>
      <p:pic>
        <p:nvPicPr>
          <p:cNvPr id="12290" name="Picture 2" descr="C:\Users\Анжела\Desktop\СНЕЖНЫЙ ДЕСАНТ\мясной бор\P1020939.JPG"/>
          <p:cNvPicPr>
            <a:picLocks noChangeAspect="1" noChangeArrowheads="1"/>
          </p:cNvPicPr>
          <p:nvPr/>
        </p:nvPicPr>
        <p:blipFill>
          <a:blip r:embed="rId3" cstate="print"/>
          <a:srcRect l="21732" t="11886"/>
          <a:stretch>
            <a:fillRect/>
          </a:stretch>
        </p:blipFill>
        <p:spPr bwMode="auto">
          <a:xfrm>
            <a:off x="323528" y="4293096"/>
            <a:ext cx="3630816" cy="230425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2291" name="Picture 3" descr="C:\Users\Анжела\Desktop\СНЕЖНЫЙ ДЕСАНТ\мясной бор\DSCN4106.JPG"/>
          <p:cNvPicPr>
            <a:picLocks noChangeAspect="1" noChangeArrowheads="1"/>
          </p:cNvPicPr>
          <p:nvPr/>
        </p:nvPicPr>
        <p:blipFill>
          <a:blip r:embed="rId4" cstate="print"/>
          <a:srcRect l="56203" t="12568" b="20817"/>
          <a:stretch>
            <a:fillRect/>
          </a:stretch>
        </p:blipFill>
        <p:spPr bwMode="auto">
          <a:xfrm rot="5400000">
            <a:off x="6131219" y="3525965"/>
            <a:ext cx="1692669" cy="193078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2292" name="Picture 4" descr="C:\Users\Анжела\Desktop\СНЕЖНЫЙ ДЕСАНТ\IMG_5779.jpg"/>
          <p:cNvPicPr>
            <a:picLocks noChangeAspect="1" noChangeArrowheads="1"/>
          </p:cNvPicPr>
          <p:nvPr/>
        </p:nvPicPr>
        <p:blipFill>
          <a:blip r:embed="rId5" cstate="print"/>
          <a:srcRect l="7851"/>
          <a:stretch>
            <a:fillRect/>
          </a:stretch>
        </p:blipFill>
        <p:spPr bwMode="auto">
          <a:xfrm rot="5400000">
            <a:off x="3622379" y="4450629"/>
            <a:ext cx="2653642" cy="161849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269896691"/>
      </p:ext>
    </p:extLst>
  </p:cSld>
  <p:clrMapOvr>
    <a:masterClrMapping/>
  </p:clrMapOvr>
  <p:transition>
    <p:push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C:\Users\Анжела\Desktop\СНЕЖНЫЙ ДЕСАНТ\клуб воинской славы\P1020618.JPG"/>
          <p:cNvPicPr>
            <a:picLocks noChangeAspect="1" noChangeArrowheads="1"/>
          </p:cNvPicPr>
          <p:nvPr/>
        </p:nvPicPr>
        <p:blipFill>
          <a:blip r:embed="rId2" cstate="print"/>
          <a:srcRect l="14062" r="17969"/>
          <a:stretch>
            <a:fillRect/>
          </a:stretch>
        </p:blipFill>
        <p:spPr bwMode="auto">
          <a:xfrm>
            <a:off x="3851920" y="3284984"/>
            <a:ext cx="2088232" cy="230425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4" name="Прямоугольник 3"/>
          <p:cNvSpPr/>
          <p:nvPr/>
        </p:nvSpPr>
        <p:spPr>
          <a:xfrm>
            <a:off x="1619672" y="1"/>
            <a:ext cx="597311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этапы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96752"/>
            <a:ext cx="8568952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1 этап – сентябрь. 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/>
              <a:t>Планирование. 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/>
              <a:t>Проведение пробных занятий, мероприятий, диспутов, встреч.</a:t>
            </a:r>
            <a:endParaRPr lang="ru-RU" sz="3200" b="1" dirty="0"/>
          </a:p>
        </p:txBody>
      </p:sp>
      <p:pic>
        <p:nvPicPr>
          <p:cNvPr id="13314" name="Picture 2" descr="C:\Users\Анжела\Desktop\СНЕЖНЫЙ ДЕСАНТ\лилия\P1110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3672408" cy="275430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3316" name="Picture 4" descr="C:\Users\Анжела\Desktop\СНЕЖНЫЙ ДЕСАНТ\клуб воинской славы\P1020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852936"/>
            <a:ext cx="2736304" cy="205222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878278124"/>
      </p:ext>
    </p:extLst>
  </p:cSld>
  <p:clrMapOvr>
    <a:masterClrMapping/>
  </p:clrMapOvr>
  <p:transition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0"/>
            <a:ext cx="5161734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kern="15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 CYR"/>
                <a:cs typeface="Times New Roman"/>
              </a:rPr>
              <a:t>Цель проекта </a:t>
            </a:r>
            <a:endParaRPr lang="ru-RU" sz="6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142984"/>
            <a:ext cx="8072494" cy="450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u="sng" kern="150" spc="-70" dirty="0" smtClean="0">
                <a:latin typeface="Times New Roman"/>
                <a:ea typeface="Calibri"/>
                <a:cs typeface="Times New Roman"/>
              </a:rPr>
              <a:t>доказать,</a:t>
            </a:r>
          </a:p>
          <a:p>
            <a:pPr algn="ctr">
              <a:spcAft>
                <a:spcPts val="0"/>
              </a:spcAft>
            </a:pPr>
            <a:r>
              <a:rPr lang="ru-RU" sz="2200" b="1" kern="150" spc="-70" dirty="0" smtClean="0">
                <a:latin typeface="Times New Roman"/>
                <a:ea typeface="Calibri"/>
                <a:cs typeface="Times New Roman"/>
              </a:rPr>
              <a:t>что активное участие в  деятельности поисковых отрядов 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200" b="1" kern="150" spc="-70" dirty="0" smtClean="0">
                <a:latin typeface="Times New Roman"/>
                <a:ea typeface="Calibri"/>
                <a:cs typeface="Times New Roman"/>
              </a:rPr>
              <a:t>приобщает м</a:t>
            </a:r>
            <a:r>
              <a:rPr lang="ru-RU" sz="2200" b="1" kern="150" dirty="0" smtClean="0">
                <a:latin typeface="Times New Roman"/>
                <a:ea typeface="Arial Unicode MS"/>
                <a:cs typeface="Times New Roman"/>
              </a:rPr>
              <a:t>олодежь  к  бережному отношению культурно-исторического наследия родины, 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200" b="1" kern="150" dirty="0" smtClean="0">
                <a:latin typeface="Times New Roman"/>
                <a:ea typeface="Arial Unicode MS"/>
                <a:cs typeface="Times New Roman"/>
              </a:rPr>
              <a:t>прививает чувство своей сопричастности к культурно-историческому процессу современной России и ответственности за настоящее и будущее своей страны, 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200" b="1" kern="150" dirty="0" smtClean="0">
                <a:latin typeface="Times New Roman"/>
                <a:ea typeface="Arial Unicode MS"/>
                <a:cs typeface="Times New Roman"/>
              </a:rPr>
              <a:t>сформировывает осознанную позицию по отношению к воинскому долгу перед своей страной, 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Clr>
                <a:srgbClr val="8A0000"/>
              </a:buClr>
              <a:buFont typeface="Wingdings" pitchFamily="2" charset="2"/>
              <a:buChar char="q"/>
            </a:pPr>
            <a:r>
              <a:rPr lang="ru-RU" sz="2200" b="1" kern="150" spc="-70" dirty="0" smtClean="0">
                <a:latin typeface="Times New Roman"/>
                <a:ea typeface="Calibri"/>
                <a:cs typeface="Times New Roman"/>
              </a:rPr>
              <a:t>влечет за собой </a:t>
            </a:r>
            <a:r>
              <a:rPr lang="ru-RU" sz="2200" b="1" kern="150" dirty="0" smtClean="0">
                <a:latin typeface="Times New Roman"/>
                <a:ea typeface="Arial Unicode MS"/>
                <a:cs typeface="Times New Roman"/>
              </a:rPr>
              <a:t>осознание молодёжью  в процессе патриотического воспитания высших ценностей, идеалов и ориентиров, социально значимых процессов и явлений реальной жизни, способность руководствоваться ими в качестве определяющих принципов, позиций 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Clr>
                <a:srgbClr val="8A0000"/>
              </a:buClr>
            </a:pPr>
            <a:r>
              <a:rPr lang="ru-RU" sz="2200" b="1" kern="150" dirty="0" smtClean="0">
                <a:latin typeface="Times New Roman"/>
                <a:ea typeface="Arial Unicode MS"/>
                <a:cs typeface="Times New Roman"/>
              </a:rPr>
              <a:t>в практической деятельности.</a:t>
            </a:r>
            <a:endParaRPr lang="ru-RU" sz="2200" b="1" kern="150" dirty="0">
              <a:latin typeface="Times New Roman"/>
              <a:ea typeface="Arial Unicode MS"/>
              <a:cs typeface="Mangal"/>
            </a:endParaRPr>
          </a:p>
        </p:txBody>
      </p:sp>
      <p:pic>
        <p:nvPicPr>
          <p:cNvPr id="7" name="Рисунок 6" descr="щ.png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857752" y="5286388"/>
            <a:ext cx="1395869" cy="128615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10081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70000"/>
              </a:lnSpc>
            </a:pPr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Разработка планов по управлению и сотрудничеству.</a:t>
            </a:r>
            <a:endParaRPr lang="ru-RU" sz="32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340768"/>
            <a:ext cx="8784976" cy="468052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/>
              <a:t>Составляется </a:t>
            </a:r>
            <a:r>
              <a:rPr lang="ru-RU" sz="2400" b="1" dirty="0"/>
              <a:t>план по реализации проекта </a:t>
            </a:r>
            <a:endParaRPr lang="ru-RU" sz="2400" b="1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/>
              <a:t>со </a:t>
            </a:r>
            <a:r>
              <a:rPr lang="ru-RU" sz="2400" b="1" dirty="0"/>
              <a:t>сроками проведения мероприятий, </a:t>
            </a:r>
            <a:endParaRPr lang="ru-RU" sz="2400" b="1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/>
              <a:t>назначаются </a:t>
            </a:r>
            <a:r>
              <a:rPr lang="ru-RU" sz="2400" b="1" dirty="0"/>
              <a:t>ответственные</a:t>
            </a:r>
            <a:r>
              <a:rPr lang="ru-RU" sz="2400" b="1" dirty="0" smtClean="0"/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/>
              <a:t>вводные занятия: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знакомство с историей и традициями  поискового движения РТ и РФ;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определение целей и задач предстоящей работы;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сотрудничество с поисковыми отрядами города,    республики, страны, знакомство с деятельностью отрядов;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экскурсии в  музеи Великой Отечественной войны в Казанском Кремле, Казанского Государственного университета, </a:t>
            </a:r>
            <a:r>
              <a:rPr lang="ru-RU" sz="2400" dirty="0" err="1" smtClean="0"/>
              <a:t>Мусы</a:t>
            </a:r>
            <a:r>
              <a:rPr lang="ru-RU" sz="2400" dirty="0" smtClean="0"/>
              <a:t> </a:t>
            </a:r>
            <a:r>
              <a:rPr lang="ru-RU" sz="2400" dirty="0" err="1" smtClean="0"/>
              <a:t>Джалиля</a:t>
            </a:r>
            <a:r>
              <a:rPr lang="ru-RU" sz="2400" dirty="0" smtClean="0"/>
              <a:t>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встречи с ветеранами Великой Отечественной войны;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проведение деловых игр;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dirty="0" smtClean="0"/>
              <a:t>вечера-общения, встречи с выпускниками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sz="2400" dirty="0" smtClean="0"/>
              <a:t>поисковых отрядов; тренинги, участие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sz="2400" dirty="0" smtClean="0"/>
              <a:t>в Республиканских Слетах поисковых отрядов.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45286886"/>
      </p:ext>
    </p:extLst>
  </p:cSld>
  <p:clrMapOvr>
    <a:masterClrMapping/>
  </p:clrMapOvr>
  <p:transition>
    <p:push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820688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2 этап</a:t>
            </a:r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sz="3600" dirty="0" smtClean="0"/>
              <a:t>- </a:t>
            </a:r>
            <a:r>
              <a:rPr lang="ru-RU" sz="3600" b="1" dirty="0" smtClean="0"/>
              <a:t>октябрь – апрель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1731"/>
          </a:xfrm>
          <a:prstGeom prst="snip2Diag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этапы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56792"/>
            <a:ext cx="8424936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/>
              <a:t>Основной этап деятельности.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 </a:t>
            </a:r>
            <a:r>
              <a:rPr lang="ru-RU" sz="2400" b="1" dirty="0" smtClean="0"/>
              <a:t>Работа поисковиков: 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поисковая группа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группа «Письмо»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музейная практика 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лекторская группа 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творческая группа</a:t>
            </a:r>
          </a:p>
          <a:p>
            <a:pPr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dirty="0" smtClean="0"/>
              <a:t>архивная группа</a:t>
            </a:r>
            <a:endParaRPr lang="ru-RU" sz="2400" b="1" dirty="0"/>
          </a:p>
        </p:txBody>
      </p:sp>
      <p:pic>
        <p:nvPicPr>
          <p:cNvPr id="15363" name="Picture 3" descr="C:\Users\Анжела\Desktop\Открытие музея 6.05.10\P5068042.JPG"/>
          <p:cNvPicPr>
            <a:picLocks noChangeAspect="1" noChangeArrowheads="1"/>
          </p:cNvPicPr>
          <p:nvPr/>
        </p:nvPicPr>
        <p:blipFill>
          <a:blip r:embed="rId2" cstate="print"/>
          <a:srcRect l="13636" t="27273"/>
          <a:stretch>
            <a:fillRect/>
          </a:stretch>
        </p:blipFill>
        <p:spPr bwMode="auto">
          <a:xfrm>
            <a:off x="3995936" y="2348880"/>
            <a:ext cx="1824203" cy="115212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5364" name="Picture 4" descr="C:\Users\Анжела\Desktop\Открытие музея 6.05.10\P5068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204864"/>
            <a:ext cx="2755935" cy="2066951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5365" name="Picture 5" descr="C:\Users\Анжела\Desktop\Открытие музея 6.05.10\P5068093.JPG"/>
          <p:cNvPicPr>
            <a:picLocks noChangeAspect="1" noChangeArrowheads="1"/>
          </p:cNvPicPr>
          <p:nvPr/>
        </p:nvPicPr>
        <p:blipFill>
          <a:blip r:embed="rId4" cstate="print"/>
          <a:srcRect t="13667" r="10690"/>
          <a:stretch>
            <a:fillRect/>
          </a:stretch>
        </p:blipFill>
        <p:spPr bwMode="auto">
          <a:xfrm>
            <a:off x="3491880" y="4149080"/>
            <a:ext cx="2952328" cy="214043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5366" name="Picture 6" descr="C:\Users\Анжела\Desktop\в гостях у нашего музея\P1030220.JPG"/>
          <p:cNvPicPr>
            <a:picLocks noChangeAspect="1" noChangeArrowheads="1"/>
          </p:cNvPicPr>
          <p:nvPr/>
        </p:nvPicPr>
        <p:blipFill>
          <a:blip r:embed="rId5" cstate="print"/>
          <a:srcRect t="10626" r="9313"/>
          <a:stretch>
            <a:fillRect/>
          </a:stretch>
        </p:blipFill>
        <p:spPr bwMode="auto">
          <a:xfrm>
            <a:off x="323528" y="4250452"/>
            <a:ext cx="3024336" cy="223542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ransition>
    <p:push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309939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/>
              <a:t>Подготовка и участие </a:t>
            </a:r>
            <a:r>
              <a:rPr lang="ru-RU" sz="2400" b="1" dirty="0" smtClean="0"/>
              <a:t>в </a:t>
            </a:r>
            <a:r>
              <a:rPr lang="ru-RU" sz="2400" b="1" dirty="0"/>
              <a:t>Республиканском Марше </a:t>
            </a:r>
            <a:r>
              <a:rPr lang="ru-RU" sz="2400" b="1" dirty="0" smtClean="0"/>
              <a:t>Памяти (декабрь-февраль)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/>
              <a:t>Проведение деловых игр, фестивалей, культурно-массовых мероприятий.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/>
              <a:t>Проведение практических занятий, написание лекций, рефератов.  </a:t>
            </a:r>
          </a:p>
          <a:p>
            <a:endParaRPr lang="ru-RU" sz="2400" dirty="0" smtClean="0"/>
          </a:p>
          <a:p>
            <a:pPr marL="0" algn="ctr">
              <a:spcBef>
                <a:spcPts val="0"/>
              </a:spcBef>
              <a:buNone/>
            </a:pPr>
            <a:endParaRPr lang="ru-RU" sz="2400" b="1" dirty="0"/>
          </a:p>
          <a:p>
            <a:endParaRPr lang="ru-RU" sz="2400" dirty="0"/>
          </a:p>
        </p:txBody>
      </p:sp>
      <p:pic>
        <p:nvPicPr>
          <p:cNvPr id="16390" name="Picture 6" descr="C:\Users\Анжела\Desktop\СНЕЖНЫЙ ДЕСАНТ\снежный десант1\ЛЮБАНЬ медальон солда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25144"/>
            <a:ext cx="1949963" cy="1462472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6387" name="Picture 3" descr="C:\Users\Анжела\Desktop\СНЕЖНЫЙ ДЕСАНТ\марш памяти 2011\P10301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3284984"/>
            <a:ext cx="2592288" cy="194421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6388" name="Picture 4" descr="C:\Users\Анжела\Desktop\СНЕЖНЫЙ ДЕСАНТ\РАИФА\раиф слет\P1300080.JPG"/>
          <p:cNvPicPr>
            <a:picLocks noChangeAspect="1" noChangeArrowheads="1"/>
          </p:cNvPicPr>
          <p:nvPr/>
        </p:nvPicPr>
        <p:blipFill>
          <a:blip r:embed="rId4" cstate="print"/>
          <a:srcRect l="11117" b="8059"/>
          <a:stretch>
            <a:fillRect/>
          </a:stretch>
        </p:blipFill>
        <p:spPr bwMode="auto">
          <a:xfrm>
            <a:off x="6588224" y="3068960"/>
            <a:ext cx="2227600" cy="1728192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6389" name="Picture 5" descr="C:\Users\Анжела\Desktop\СНЕЖНЫЙ ДЕСАНТ\снежный десант1\благот.детский до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365104"/>
            <a:ext cx="1643379" cy="2191172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6391" name="Picture 7" descr="C:\Users\Анжела\Desktop\СНЕЖНЫЙ ДЕСАНТ\снежный десант1\агитационна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2996952"/>
            <a:ext cx="2376264" cy="158417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491187053"/>
      </p:ext>
    </p:extLst>
  </p:cSld>
  <p:clrMapOvr>
    <a:masterClrMapping/>
  </p:clrMapOvr>
  <p:transition>
    <p:push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 marL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8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3 этап</a:t>
            </a:r>
            <a:r>
              <a:rPr lang="ru-RU" sz="3800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sz="3800" dirty="0"/>
              <a:t>– </a:t>
            </a:r>
            <a:r>
              <a:rPr lang="ru-RU" sz="3800" b="1" dirty="0"/>
              <a:t>Май– август. </a:t>
            </a:r>
            <a:endParaRPr lang="ru-RU" sz="38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b="1" u="sng" dirty="0" smtClean="0"/>
              <a:t>Поисково-полевой</a:t>
            </a:r>
            <a:r>
              <a:rPr lang="ru-RU" b="1" u="sng" dirty="0"/>
              <a:t>. </a:t>
            </a:r>
            <a:endParaRPr lang="ru-RU" b="1" u="sng" dirty="0" smtClean="0"/>
          </a:p>
          <a:p>
            <a:pPr marL="114300" indent="-45720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/>
              <a:t>Участие </a:t>
            </a:r>
            <a:r>
              <a:rPr lang="ru-RU" sz="2400" b="1" dirty="0"/>
              <a:t>во Всероссийских Вахтах Памяти, поисковых экспедициях, походах по местам Боевой Славы. </a:t>
            </a:r>
            <a:endParaRPr lang="ru-RU" sz="2400" b="1" dirty="0" smtClean="0"/>
          </a:p>
          <a:p>
            <a:pPr marL="114300" indent="-457200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/>
              <a:t>Увековечение </a:t>
            </a:r>
            <a:r>
              <a:rPr lang="ru-RU" sz="2400" b="1" dirty="0"/>
              <a:t>памяти советских солдат и офицеров, погибших в годы Великой Отечественной войны. Поиск родственников.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1731"/>
          </a:xfrm>
          <a:prstGeom prst="snip2Diag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этапы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Анжела\Desktop\СНЕЖНЫЙ ДЕСАНТ\Кубок.jpg"/>
          <p:cNvPicPr>
            <a:picLocks noChangeAspect="1" noChangeArrowheads="1"/>
          </p:cNvPicPr>
          <p:nvPr/>
        </p:nvPicPr>
        <p:blipFill>
          <a:blip r:embed="rId2" cstate="print"/>
          <a:srcRect l="3732" t="9635" r="3609" b="9435"/>
          <a:stretch>
            <a:fillRect/>
          </a:stretch>
        </p:blipFill>
        <p:spPr bwMode="auto">
          <a:xfrm>
            <a:off x="4499992" y="4005064"/>
            <a:ext cx="2304256" cy="151216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8" name="Picture 4" descr="C:\Users\Анжела\Desktop\СНЕЖНЫЙ ДЕСАНТ\мясной бор\P1020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4104456" cy="2457803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30" name="Picture 6" descr="C:\Users\Анжела\Desktop\СНЕЖНЫЙ ДЕСАНТ\мясной бор\DSCN4427.JPG"/>
          <p:cNvPicPr>
            <a:picLocks noChangeAspect="1" noChangeArrowheads="1"/>
          </p:cNvPicPr>
          <p:nvPr/>
        </p:nvPicPr>
        <p:blipFill>
          <a:blip r:embed="rId4" cstate="print"/>
          <a:srcRect l="44123"/>
          <a:stretch>
            <a:fillRect/>
          </a:stretch>
        </p:blipFill>
        <p:spPr bwMode="auto">
          <a:xfrm>
            <a:off x="7092280" y="4005064"/>
            <a:ext cx="911900" cy="122390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446500709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1728192"/>
          </a:xfrm>
        </p:spPr>
        <p:txBody>
          <a:bodyPr/>
          <a:lstStyle/>
          <a:p>
            <a:pPr marL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4 этап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b="1" dirty="0"/>
              <a:t>-  </a:t>
            </a:r>
            <a:r>
              <a:rPr lang="ru-RU" b="1" dirty="0" smtClean="0"/>
              <a:t>август </a:t>
            </a:r>
            <a:r>
              <a:rPr lang="ru-RU" b="1" dirty="0"/>
              <a:t>– сентябрь. </a:t>
            </a:r>
            <a:endParaRPr lang="ru-RU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/>
              <a:t>Подведение </a:t>
            </a:r>
            <a:r>
              <a:rPr lang="ru-RU" sz="2400" b="1" dirty="0"/>
              <a:t>итогов работы. </a:t>
            </a:r>
            <a:endParaRPr lang="ru-RU" sz="24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/>
              <a:t>Анализ </a:t>
            </a:r>
            <a:r>
              <a:rPr lang="ru-RU" sz="2000" b="1" dirty="0"/>
              <a:t>деятельности по реализации. </a:t>
            </a:r>
            <a:endParaRPr lang="ru-RU" sz="20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/>
              <a:t>Оценка </a:t>
            </a:r>
            <a:r>
              <a:rPr lang="ru-RU" sz="2000" b="1" dirty="0"/>
              <a:t>эффективности, успешности </a:t>
            </a:r>
            <a:r>
              <a:rPr lang="ru-RU" sz="2000" b="1" dirty="0" smtClean="0"/>
              <a:t>программы.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/>
              <a:t>Участие в Республиканском Фестивале поисковых отрядов, закрытии Вахты Памяти РТ.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/>
              <a:t>Проведение школьной конференции по итогам поискового сезона отряда. Отчет по всем направлениям.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Вручение удостоверений, благодарственных писем и почетных грамот.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Итоговые выступления в СМИ.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Работа в архивах по материалам поисковых экспедиций.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0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400" b="1" dirty="0">
              <a:effectLst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457200" y="0"/>
            <a:ext cx="8229600" cy="991731"/>
          </a:xfrm>
          <a:prstGeom prst="snip2Diag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Основные этапы</a:t>
            </a:r>
            <a:endParaRPr kumimoji="0" lang="ru-RU" sz="4800" b="1" i="0" u="none" strike="noStrike" kern="1200" cap="none" spc="0" normalizeH="0" baseline="0" noProof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Анжела\Desktop\СНЕЖНЫЙ ДЕСАНТ\марш памяти\P10803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581128"/>
            <a:ext cx="2400267" cy="180020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2051" name="Picture 3" descr="C:\Users\Анжела\Desktop\СНЕЖНЫЙ ДЕСАНТ\марш памяти\P1080323.JPG"/>
          <p:cNvPicPr>
            <a:picLocks noChangeAspect="1" noChangeArrowheads="1"/>
          </p:cNvPicPr>
          <p:nvPr/>
        </p:nvPicPr>
        <p:blipFill>
          <a:blip r:embed="rId3" cstate="print"/>
          <a:srcRect l="14063"/>
          <a:stretch>
            <a:fillRect/>
          </a:stretch>
        </p:blipFill>
        <p:spPr bwMode="auto">
          <a:xfrm>
            <a:off x="323528" y="4509120"/>
            <a:ext cx="3168352" cy="207383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72401473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Ожидаемые результаты</a:t>
            </a:r>
            <a:endParaRPr lang="ru-RU" sz="4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4625989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формирование гражданской грамотности учащихся;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внедрение новых форм работы в  и повышение эффективности патриотической работы;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 обеспечение духовно-нравственного единства в гимназии, снижение степени идеологического противостояния, возрождение духовных ценностей школьников;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развитие толерантности и  сохранение  славных боевых и трудовых традиций нашего края;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улучшение повышение качества   и количества мероприятий по организации и проведению патриотической работы с детьми и подростками;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000" b="1" dirty="0" smtClean="0"/>
              <a:t>улучшение условий для формирования патриотических чувств.</a:t>
            </a:r>
          </a:p>
          <a:p>
            <a:pPr marL="0">
              <a:lnSpc>
                <a:spcPct val="80000"/>
              </a:lnSpc>
              <a:spcBef>
                <a:spcPts val="0"/>
              </a:spcBef>
            </a:pPr>
            <a:endParaRPr lang="ru-RU" sz="1700" b="1" dirty="0"/>
          </a:p>
        </p:txBody>
      </p:sp>
      <p:pic>
        <p:nvPicPr>
          <p:cNvPr id="40962" name="Picture 2" descr="G:\Открытие музея 6.05.10\P5068132.JPG"/>
          <p:cNvPicPr>
            <a:picLocks noChangeAspect="1" noChangeArrowheads="1"/>
          </p:cNvPicPr>
          <p:nvPr/>
        </p:nvPicPr>
        <p:blipFill>
          <a:blip r:embed="rId2" cstate="print"/>
          <a:srcRect t="18846"/>
          <a:stretch>
            <a:fillRect/>
          </a:stretch>
        </p:blipFill>
        <p:spPr bwMode="auto">
          <a:xfrm>
            <a:off x="2571736" y="4357694"/>
            <a:ext cx="3643338" cy="2217522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ransition>
    <p:push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50000"/>
          </a:blip>
          <a:srcRect l="3626" t="7755" r="7126" b="28950"/>
          <a:stretch>
            <a:fillRect/>
          </a:stretch>
        </p:blipFill>
        <p:spPr>
          <a:xfrm>
            <a:off x="323528" y="1268760"/>
            <a:ext cx="8424937" cy="4176464"/>
          </a:xfrm>
        </p:spPr>
      </p:pic>
    </p:spTree>
    <p:extLst>
      <p:ext uri="{BB962C8B-B14F-4D97-AF65-F5344CB8AC3E}">
        <p14:creationId xmlns:p14="http://schemas.microsoft.com/office/powerpoint/2010/main" val="3702009699"/>
      </p:ext>
    </p:extLst>
  </p:cSld>
  <p:clrMapOvr>
    <a:masterClrMapping/>
  </p:clrMapOvr>
  <p:transition>
    <p:push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"/>
            <a:ext cx="8229600" cy="769441"/>
          </a:xfr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2540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Кадровое обеспечение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4248472" cy="51125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Blip>
                <a:blip r:embed="rId2"/>
              </a:buBlip>
            </a:pPr>
            <a:r>
              <a:rPr lang="ru-RU" sz="2600" b="1" dirty="0"/>
              <a:t>Педагогический коллектив </a:t>
            </a:r>
            <a:r>
              <a:rPr lang="ru-RU" sz="2600" b="1" dirty="0" smtClean="0"/>
              <a:t>гимназии</a:t>
            </a:r>
          </a:p>
          <a:p>
            <a:pPr marL="0" indent="0">
              <a:spcBef>
                <a:spcPts val="0"/>
              </a:spcBef>
              <a:buBlip>
                <a:blip r:embed="rId2"/>
              </a:buBlip>
            </a:pPr>
            <a:r>
              <a:rPr lang="ru-RU" sz="2600" b="1" dirty="0" smtClean="0"/>
              <a:t>Гимназисты (члены ДОО «Содружество</a:t>
            </a:r>
            <a:r>
              <a:rPr lang="ru-RU" sz="2600" b="1" dirty="0"/>
              <a:t>», «Лидер</a:t>
            </a:r>
            <a:r>
              <a:rPr lang="ru-RU" sz="2600" b="1" dirty="0" smtClean="0"/>
              <a:t>») </a:t>
            </a:r>
          </a:p>
          <a:p>
            <a:pPr marL="0" indent="0">
              <a:spcBef>
                <a:spcPts val="0"/>
              </a:spcBef>
              <a:buBlip>
                <a:blip r:embed="rId2"/>
              </a:buBlip>
            </a:pPr>
            <a:r>
              <a:rPr lang="ru-RU" sz="2600" b="1" dirty="0" smtClean="0"/>
              <a:t>Члены </a:t>
            </a:r>
            <a:r>
              <a:rPr lang="ru-RU" sz="2600" b="1" dirty="0"/>
              <a:t>поискового отряда «Снежный десант</a:t>
            </a:r>
            <a:r>
              <a:rPr lang="ru-RU" sz="2600" b="1" dirty="0" smtClean="0"/>
              <a:t>»</a:t>
            </a:r>
          </a:p>
          <a:p>
            <a:pPr marL="0" indent="0">
              <a:spcBef>
                <a:spcPts val="0"/>
              </a:spcBef>
              <a:buBlip>
                <a:blip r:embed="rId2"/>
              </a:buBlip>
            </a:pPr>
            <a:r>
              <a:rPr lang="ru-RU" sz="2600" b="1" dirty="0" smtClean="0"/>
              <a:t>Экскурсоводы </a:t>
            </a:r>
            <a:r>
              <a:rPr lang="ru-RU" sz="2600" b="1" dirty="0"/>
              <a:t>гимназического </a:t>
            </a:r>
            <a:r>
              <a:rPr lang="ru-RU" sz="2600" b="1" dirty="0" smtClean="0"/>
              <a:t>музея «Прикосновение </a:t>
            </a:r>
            <a:r>
              <a:rPr lang="ru-RU" sz="2600" b="1" dirty="0"/>
              <a:t>к судьбе</a:t>
            </a:r>
            <a:r>
              <a:rPr lang="ru-RU" sz="2600" b="1" dirty="0" smtClean="0"/>
              <a:t>»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716016" y="1268760"/>
            <a:ext cx="4114800" cy="492941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Социальные партнёры гимназии: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3"/>
              </a:buBlip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РОМО «Отечество»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3"/>
              </a:buBlip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Музей ВОВ (Казанский Кремль),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3"/>
              </a:buBlip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Городской клуб воинской славы,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Blip>
                <a:blip r:embed="rId3"/>
              </a:buBlip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Поисковые отряды РТ и РФ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5301208"/>
            <a:ext cx="1371487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81650"/>
      </p:ext>
    </p:extLst>
  </p:cSld>
  <p:clrMapOvr>
    <a:masterClrMapping/>
  </p:clrMapOvr>
  <p:transition>
    <p:push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1"/>
            <a:ext cx="4114800" cy="64807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2012-2017 гг</a:t>
            </a:r>
            <a:r>
              <a:rPr lang="ru-RU" b="1" dirty="0"/>
              <a:t>.</a:t>
            </a:r>
          </a:p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188640"/>
            <a:ext cx="4408579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Место реализации </a:t>
            </a:r>
            <a:endParaRPr lang="ru-RU" sz="32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4432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Сроки реализации </a:t>
            </a:r>
            <a:endParaRPr lang="ru-RU" sz="3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148064" y="1268760"/>
            <a:ext cx="3754760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Гимназия, места воинской славы России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C:\Users\Анжела\Desktop\Открытие музея 6.05.10\P5068023.JPG"/>
          <p:cNvPicPr>
            <a:picLocks noChangeAspect="1" noChangeArrowheads="1"/>
          </p:cNvPicPr>
          <p:nvPr/>
        </p:nvPicPr>
        <p:blipFill>
          <a:blip r:embed="rId2" cstate="print"/>
          <a:srcRect l="15032" t="10021" r="20209" b="7304"/>
          <a:stretch>
            <a:fillRect/>
          </a:stretch>
        </p:blipFill>
        <p:spPr bwMode="auto">
          <a:xfrm>
            <a:off x="2771800" y="1916832"/>
            <a:ext cx="2481743" cy="237626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7" name="Picture 3" descr="C:\Users\Анжела\Desktop\Открытие музея 6.05.10\P5068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76872"/>
            <a:ext cx="2208245" cy="165618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8" name="Picture 4" descr="C:\Users\Анжела\Desktop\Открытие музея 6.05.10\P5068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221088"/>
            <a:ext cx="2966078" cy="222455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29" name="Picture 5" descr="C:\Users\Анжела\Desktop\Открытие музея 6.05.10\P50680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437112"/>
            <a:ext cx="2880320" cy="216024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30" name="Picture 6" descr="C:\Users\Анжела\Desktop\Открытие музея 6.05.10\P5067957.JPG"/>
          <p:cNvPicPr>
            <a:picLocks noChangeAspect="1" noChangeArrowheads="1"/>
          </p:cNvPicPr>
          <p:nvPr/>
        </p:nvPicPr>
        <p:blipFill>
          <a:blip r:embed="rId6" cstate="print"/>
          <a:srcRect r="22800"/>
          <a:stretch>
            <a:fillRect/>
          </a:stretch>
        </p:blipFill>
        <p:spPr bwMode="auto">
          <a:xfrm>
            <a:off x="6156176" y="2492896"/>
            <a:ext cx="2340768" cy="227406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842889820"/>
      </p:ext>
    </p:extLst>
  </p:cSld>
  <p:clrMapOvr>
    <a:masterClrMapping/>
  </p:clrMapOvr>
  <p:transition>
    <p:push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финансирования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5472608" cy="4525963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  <a:buBlip>
                <a:blip r:embed="rId2"/>
              </a:buBlip>
            </a:pPr>
            <a:r>
              <a:rPr lang="ru-RU" b="1" dirty="0" smtClean="0"/>
              <a:t>бюджетные средства Приволжского </a:t>
            </a:r>
            <a:r>
              <a:rPr lang="ru-RU" b="1" dirty="0"/>
              <a:t>района, </a:t>
            </a:r>
            <a:endParaRPr lang="ru-RU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Blip>
                <a:blip r:embed="rId2"/>
              </a:buBlip>
            </a:pPr>
            <a:r>
              <a:rPr lang="ru-RU" b="1" dirty="0" smtClean="0"/>
              <a:t>благотворительность</a:t>
            </a:r>
            <a:r>
              <a:rPr lang="ru-RU" b="1" dirty="0"/>
              <a:t>, </a:t>
            </a:r>
            <a:endParaRPr lang="ru-RU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Blip>
                <a:blip r:embed="rId2"/>
              </a:buBlip>
            </a:pPr>
            <a:r>
              <a:rPr lang="ru-RU" b="1" dirty="0" smtClean="0"/>
              <a:t>волонтёрская </a:t>
            </a:r>
            <a:r>
              <a:rPr lang="ru-RU" b="1" dirty="0"/>
              <a:t>помощь</a:t>
            </a:r>
          </a:p>
          <a:p>
            <a:endParaRPr lang="ru-RU" dirty="0"/>
          </a:p>
        </p:txBody>
      </p:sp>
      <p:pic>
        <p:nvPicPr>
          <p:cNvPr id="2050" name="Picture 2" descr="C:\Users\Анжела\Desktop\СНЕЖНЫЙ ДЕСАНТ\лилия\P1110504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r="23915"/>
          <a:stretch>
            <a:fillRect/>
          </a:stretch>
        </p:blipFill>
        <p:spPr bwMode="auto">
          <a:xfrm>
            <a:off x="251520" y="3573016"/>
            <a:ext cx="3065038" cy="3021349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2051" name="Picture 3" descr="C:\Users\Анжела\Desktop\Новая папка\P1040161.JPG"/>
          <p:cNvPicPr>
            <a:picLocks noChangeAspect="1" noChangeArrowheads="1"/>
          </p:cNvPicPr>
          <p:nvPr/>
        </p:nvPicPr>
        <p:blipFill>
          <a:blip r:embed="rId4" cstate="print"/>
          <a:srcRect r="25355"/>
          <a:stretch>
            <a:fillRect/>
          </a:stretch>
        </p:blipFill>
        <p:spPr bwMode="auto">
          <a:xfrm>
            <a:off x="3419872" y="2996952"/>
            <a:ext cx="2767768" cy="2780928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2052" name="Picture 4" descr="C:\Users\Анжела\Desktop\прикосновение к судьбе - копия\SAM_22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412776"/>
            <a:ext cx="2592288" cy="345638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1234321592"/>
      </p:ext>
    </p:extLst>
  </p:cSld>
  <p:clrMapOvr>
    <a:masterClrMapping/>
  </p:clrMapOvr>
  <p:transition>
    <p:push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60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История осуществления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4929411"/>
          </a:xfrm>
        </p:spPr>
        <p:txBody>
          <a:bodyPr/>
          <a:lstStyle/>
          <a:p>
            <a:pPr marL="0" algn="ctr">
              <a:spcBef>
                <a:spcPts val="0"/>
              </a:spcBef>
              <a:buNone/>
            </a:pPr>
            <a:r>
              <a:rPr lang="ru-RU" sz="2800" b="1" dirty="0"/>
              <a:t>В основе </a:t>
            </a:r>
            <a:r>
              <a:rPr lang="ru-RU" sz="2800" b="1" dirty="0" smtClean="0"/>
              <a:t>проекта:</a:t>
            </a:r>
          </a:p>
          <a:p>
            <a:pPr marL="0">
              <a:spcBef>
                <a:spcPts val="0"/>
              </a:spcBef>
              <a:buBlip>
                <a:blip r:embed="rId2"/>
              </a:buBlip>
            </a:pPr>
            <a:r>
              <a:rPr lang="ru-RU" sz="2800" b="1" dirty="0" smtClean="0"/>
              <a:t>Государственная программа</a:t>
            </a:r>
            <a:endParaRPr lang="ru-RU" sz="2800" b="1" dirty="0"/>
          </a:p>
          <a:p>
            <a:pPr marL="0">
              <a:spcBef>
                <a:spcPts val="0"/>
              </a:spcBef>
              <a:buNone/>
            </a:pPr>
            <a:r>
              <a:rPr lang="ru-RU" sz="2800" b="1" dirty="0" smtClean="0"/>
              <a:t>«Патриотическое </a:t>
            </a:r>
            <a:r>
              <a:rPr lang="ru-RU" sz="2800" b="1" dirty="0"/>
              <a:t>воспитание </a:t>
            </a:r>
            <a:r>
              <a:rPr lang="ru-RU" sz="2800" b="1" dirty="0" smtClean="0"/>
              <a:t>граждан Российской </a:t>
            </a:r>
            <a:r>
              <a:rPr lang="ru-RU" sz="2800" b="1" dirty="0"/>
              <a:t>Федерации на 2011–2015 </a:t>
            </a:r>
            <a:r>
              <a:rPr lang="ru-RU" sz="2800" b="1" dirty="0" smtClean="0"/>
              <a:t>гг.»</a:t>
            </a:r>
          </a:p>
          <a:p>
            <a:pPr marL="0">
              <a:spcBef>
                <a:spcPts val="0"/>
              </a:spcBef>
              <a:buBlip>
                <a:blip r:embed="rId2"/>
              </a:buBlip>
            </a:pPr>
            <a:r>
              <a:rPr lang="ru-RU" sz="2800" b="1" dirty="0" smtClean="0"/>
              <a:t>Программа </a:t>
            </a:r>
            <a:r>
              <a:rPr lang="ru-RU" sz="2800" b="1" dirty="0"/>
              <a:t>патриотического воспитания и программа духовно-нравственного развития обучающихся </a:t>
            </a:r>
            <a:endParaRPr lang="ru-RU" sz="2800" b="1" dirty="0" smtClean="0"/>
          </a:p>
          <a:p>
            <a:pPr marL="0">
              <a:spcBef>
                <a:spcPts val="0"/>
              </a:spcBef>
              <a:buNone/>
            </a:pPr>
            <a:r>
              <a:rPr lang="ru-RU" sz="2800" b="1" dirty="0" smtClean="0"/>
              <a:t>в </a:t>
            </a:r>
            <a:r>
              <a:rPr lang="ru-RU" sz="2800" b="1" dirty="0"/>
              <a:t>МАОУ «Гимназия № 139», </a:t>
            </a:r>
            <a:endParaRPr lang="ru-RU" sz="2800" b="1" dirty="0" smtClean="0"/>
          </a:p>
          <a:p>
            <a:pPr marL="0">
              <a:spcBef>
                <a:spcPts val="0"/>
              </a:spcBef>
              <a:buBlip>
                <a:blip r:embed="rId2"/>
              </a:buBlip>
            </a:pPr>
            <a:r>
              <a:rPr lang="ru-RU" sz="2800" b="1" dirty="0" smtClean="0"/>
              <a:t>Опыт </a:t>
            </a:r>
            <a:r>
              <a:rPr lang="ru-RU" sz="2800" b="1" dirty="0"/>
              <a:t>работы поискового отряда «Снежный десант», музея «Прикосновение к судьбе»</a:t>
            </a:r>
          </a:p>
        </p:txBody>
      </p:sp>
      <p:pic>
        <p:nvPicPr>
          <p:cNvPr id="4" name="Рисунок 3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1556792"/>
            <a:ext cx="1440160" cy="980417"/>
          </a:xfrm>
          <a:prstGeom prst="rect">
            <a:avLst/>
          </a:prstGeom>
        </p:spPr>
      </p:pic>
      <p:pic>
        <p:nvPicPr>
          <p:cNvPr id="5" name="Рисунок 4" descr="тимс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3501008"/>
            <a:ext cx="1072807" cy="1292245"/>
          </a:xfrm>
          <a:prstGeom prst="rect">
            <a:avLst/>
          </a:prstGeom>
        </p:spPr>
      </p:pic>
      <p:pic>
        <p:nvPicPr>
          <p:cNvPr id="6" name="Рисунок 5" descr="43 (3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4941168"/>
            <a:ext cx="1475656" cy="9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0198"/>
      </p:ext>
    </p:extLst>
  </p:cSld>
  <p:clrMapOvr>
    <a:masterClrMapping/>
  </p:clrMapOvr>
  <p:transition>
    <p:push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Целевая аудитория:</a:t>
            </a:r>
            <a:endParaRPr lang="ru-RU" sz="5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72008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Учащиеся гимназии</a:t>
            </a:r>
            <a:r>
              <a:rPr lang="ru-RU" b="1" dirty="0"/>
              <a:t>: 9 -11 классы. </a:t>
            </a:r>
          </a:p>
          <a:p>
            <a:pPr algn="ctr"/>
            <a:endParaRPr lang="ru-RU" b="1" dirty="0"/>
          </a:p>
        </p:txBody>
      </p:sp>
      <p:pic>
        <p:nvPicPr>
          <p:cNvPr id="3077" name="Picture 5" descr="C:\Users\Анжела\Desktop\Открытие музея 6.05.10\P5068025.JPG"/>
          <p:cNvPicPr>
            <a:picLocks noChangeAspect="1" noChangeArrowheads="1"/>
          </p:cNvPicPr>
          <p:nvPr/>
        </p:nvPicPr>
        <p:blipFill>
          <a:blip r:embed="rId2" cstate="print"/>
          <a:srcRect t="14743" r="26829" b="11544"/>
          <a:stretch>
            <a:fillRect/>
          </a:stretch>
        </p:blipFill>
        <p:spPr bwMode="auto">
          <a:xfrm>
            <a:off x="5508104" y="1844824"/>
            <a:ext cx="3240360" cy="2448273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078" name="Picture 6" descr="C:\Users\Анжела\Desktop\Открытие музея 6.05.10\P5068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4437112"/>
            <a:ext cx="2592288" cy="1944216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075" name="Picture 3" descr="C:\Users\Анжела\Desktop\Новая папка\IMG_5777.JPG"/>
          <p:cNvPicPr>
            <a:picLocks noChangeAspect="1" noChangeArrowheads="1"/>
          </p:cNvPicPr>
          <p:nvPr/>
        </p:nvPicPr>
        <p:blipFill>
          <a:blip r:embed="rId4" cstate="print"/>
          <a:srcRect l="6061"/>
          <a:stretch>
            <a:fillRect/>
          </a:stretch>
        </p:blipFill>
        <p:spPr bwMode="auto">
          <a:xfrm>
            <a:off x="251520" y="4149080"/>
            <a:ext cx="3347882" cy="2456991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079" name="Picture 7" descr="C:\Users\Анжела\Desktop\Открытие музея 6.05.10\P5068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844824"/>
            <a:ext cx="2771800" cy="2078850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080" name="Picture 8" descr="C:\Users\Анжела\Desktop\Открытие музея 6.05.10\P50679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3302859" y="2321877"/>
            <a:ext cx="2088232" cy="1566174"/>
          </a:xfrm>
          <a:prstGeom prst="snip2Diag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311904877"/>
      </p:ext>
    </p:extLst>
  </p:cSld>
  <p:clrMapOvr>
    <a:masterClrMapping/>
  </p:clrMapOvr>
  <p:transition>
    <p:push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Наши партнеры:</a:t>
            </a:r>
            <a:endParaRPr lang="ru-RU" sz="6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5256584"/>
          </a:xfrm>
        </p:spPr>
        <p:txBody>
          <a:bodyPr>
            <a:noAutofit/>
          </a:bodyPr>
          <a:lstStyle/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Министерство </a:t>
            </a:r>
            <a:r>
              <a:rPr lang="ru-RU" sz="2800" b="1" dirty="0"/>
              <a:t>по делам молодежи спорта и туризму РТ.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Министерство </a:t>
            </a:r>
            <a:r>
              <a:rPr lang="ru-RU" sz="2800" b="1" dirty="0"/>
              <a:t>Образования и Науки РТ.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Министерство </a:t>
            </a:r>
            <a:r>
              <a:rPr lang="ru-RU" sz="2800" b="1" dirty="0"/>
              <a:t>обороны РФ.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Региональная </a:t>
            </a:r>
            <a:r>
              <a:rPr lang="ru-RU" sz="2800" b="1" dirty="0"/>
              <a:t>Общественная Молодежная Организация «Объединение «Отечество».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Музей </a:t>
            </a:r>
            <a:r>
              <a:rPr lang="ru-RU" sz="2800" b="1" dirty="0"/>
              <a:t>ВОВ (Казанский Кремль).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Городской </a:t>
            </a:r>
            <a:r>
              <a:rPr lang="ru-RU" sz="2800" b="1" dirty="0"/>
              <a:t>клуб воинской славы.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Администрация </a:t>
            </a:r>
            <a:r>
              <a:rPr lang="ru-RU" sz="2800" b="1" dirty="0"/>
              <a:t>МАОУ «Гимназия №139»  Приволжского района г. Казани.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Родители </a:t>
            </a:r>
            <a:r>
              <a:rPr lang="ru-RU" sz="2800" b="1" dirty="0"/>
              <a:t>гимназистов.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  <a:buBlip>
                <a:blip r:embed="rId2"/>
              </a:buBlip>
            </a:pPr>
            <a:r>
              <a:rPr lang="ru-RU" sz="2800" b="1" dirty="0" smtClean="0"/>
              <a:t>Поисковые </a:t>
            </a:r>
            <a:r>
              <a:rPr lang="ru-RU" sz="2800" b="1" dirty="0"/>
              <a:t>отряды РФ и РТ.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SzPct val="120000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23660060"/>
      </p:ext>
    </p:extLst>
  </p:cSld>
  <p:clrMapOvr>
    <a:masterClrMapping/>
  </p:clrMapOvr>
  <p:transition>
    <p:push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Ресурсы </a:t>
            </a:r>
            <a:endParaRPr lang="ru-RU" sz="6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8064896" cy="4525963"/>
          </a:xfrm>
        </p:spPr>
        <p:txBody>
          <a:bodyPr>
            <a:noAutofit/>
          </a:bodyPr>
          <a:lstStyle/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400" b="1" u="sng" dirty="0" smtClean="0"/>
              <a:t>Административный </a:t>
            </a:r>
            <a:r>
              <a:rPr lang="ru-RU" sz="2400" b="1" u="sng" dirty="0"/>
              <a:t>ресурс</a:t>
            </a:r>
            <a:r>
              <a:rPr lang="ru-RU" sz="2400" b="1" dirty="0"/>
              <a:t>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400" b="1" u="sng" dirty="0"/>
              <a:t>Материально-технические ресурсы:</a:t>
            </a:r>
            <a:r>
              <a:rPr lang="ru-RU" sz="2400" b="1" dirty="0"/>
              <a:t>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/>
              <a:t>Снаряжение для экспедиций.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/>
              <a:t>Фотоаппараты, </a:t>
            </a:r>
            <a:r>
              <a:rPr lang="ru-RU" sz="2400" b="1" dirty="0" smtClean="0"/>
              <a:t>компьютер для </a:t>
            </a:r>
            <a:r>
              <a:rPr lang="ru-RU" sz="2400" b="1" dirty="0" err="1" smtClean="0"/>
              <a:t>фотоотчетов</a:t>
            </a:r>
            <a:r>
              <a:rPr lang="ru-RU" sz="2400" b="1" dirty="0"/>
              <a:t>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/>
              <a:t>Работа с сайтами.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/>
              <a:t>Архивы.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400" b="1" u="sng" dirty="0"/>
              <a:t>Человеческие ресурсы</a:t>
            </a:r>
            <a:r>
              <a:rPr lang="ru-RU" sz="2400" b="1" i="1" u="sng" dirty="0"/>
              <a:t>:</a:t>
            </a:r>
            <a:r>
              <a:rPr lang="ru-RU" sz="2400" b="1" dirty="0"/>
              <a:t>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/>
              <a:t>Учащиеся МАОУ «Гимназия № 139», </a:t>
            </a:r>
            <a:endParaRPr lang="ru-RU" sz="24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 smtClean="0"/>
              <a:t>члены </a:t>
            </a:r>
            <a:r>
              <a:rPr lang="ru-RU" sz="2400" b="1" dirty="0"/>
              <a:t>поискового отряда «Снежный десант» МАОУ «Гимназия № 139»,  </a:t>
            </a:r>
            <a:endParaRPr lang="ru-RU" sz="24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 smtClean="0"/>
              <a:t>родители </a:t>
            </a:r>
            <a:r>
              <a:rPr lang="ru-RU" sz="2400" b="1" dirty="0"/>
              <a:t>бойцов поискового </a:t>
            </a:r>
            <a:r>
              <a:rPr lang="ru-RU" sz="2400" b="1" dirty="0" smtClean="0"/>
              <a:t>отряда,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 smtClean="0"/>
              <a:t>экскурсоводы </a:t>
            </a:r>
            <a:r>
              <a:rPr lang="ru-RU" sz="2400" b="1" dirty="0"/>
              <a:t>музея «Прикосновение к судьбе», </a:t>
            </a:r>
            <a:endParaRPr lang="ru-RU" sz="2400" b="1" dirty="0" smtClean="0"/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r>
              <a:rPr lang="ru-RU" sz="2400" b="1" dirty="0" smtClean="0"/>
              <a:t>учителя</a:t>
            </a:r>
            <a:r>
              <a:rPr lang="ru-RU" sz="2400" b="1" dirty="0"/>
              <a:t>.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None/>
            </a:pPr>
            <a:r>
              <a:rPr lang="ru-RU" sz="2400" b="1" u="sng" dirty="0" smtClean="0"/>
              <a:t>Информационные </a:t>
            </a:r>
            <a:r>
              <a:rPr lang="ru-RU" sz="2400" b="1" u="sng" dirty="0"/>
              <a:t>ресурсы.</a:t>
            </a:r>
            <a:r>
              <a:rPr lang="ru-RU" sz="2400" b="1" dirty="0"/>
              <a:t>            </a:t>
            </a:r>
            <a:r>
              <a:rPr lang="ru-RU" sz="2400" b="1" u="sng" dirty="0">
                <a:hlinkClick r:id="rId2"/>
              </a:rPr>
              <a:t>http://</a:t>
            </a:r>
            <a:r>
              <a:rPr lang="en-US" sz="2400" b="1" u="sng" dirty="0" err="1">
                <a:hlinkClick r:id="rId2"/>
              </a:rPr>
              <a:t>otechestvo</a:t>
            </a:r>
            <a:r>
              <a:rPr lang="ru-RU" sz="2400" b="1" u="sng" dirty="0">
                <a:hlinkClick r:id="rId2"/>
              </a:rPr>
              <a:t>@</a:t>
            </a:r>
            <a:r>
              <a:rPr lang="en-US" sz="2400" b="1" u="sng" dirty="0" err="1">
                <a:hlinkClick r:id="rId2"/>
              </a:rPr>
              <a:t>ipian</a:t>
            </a:r>
            <a:r>
              <a:rPr lang="ru-RU" sz="2400" b="1" u="sng" dirty="0">
                <a:hlinkClick r:id="rId2"/>
              </a:rPr>
              <a:t>/</a:t>
            </a:r>
            <a:r>
              <a:rPr lang="en-US" sz="2400" b="1" u="sng" dirty="0" err="1">
                <a:hlinkClick r:id="rId2"/>
              </a:rPr>
              <a:t>kazan</a:t>
            </a:r>
            <a:r>
              <a:rPr lang="ru-RU" sz="2400" b="1" u="sng" dirty="0">
                <a:hlinkClick r:id="rId2"/>
              </a:rPr>
              <a:t>.</a:t>
            </a:r>
            <a:r>
              <a:rPr lang="ru-RU" sz="2400" b="1" u="sng" dirty="0" err="1">
                <a:hlinkClick r:id="rId2"/>
              </a:rPr>
              <a:t>ru</a:t>
            </a:r>
            <a:r>
              <a:rPr lang="ru-RU" sz="2400" b="1" dirty="0"/>
              <a:t> </a:t>
            </a:r>
          </a:p>
          <a:p>
            <a:pPr mar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SzPct val="120000"/>
              <a:buFont typeface="Wingdings" pitchFamily="2" charset="2"/>
              <a:buChar char="Ø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88414661"/>
      </p:ext>
    </p:extLst>
  </p:cSld>
  <p:clrMapOvr>
    <a:masterClrMapping/>
  </p:clrMapOvr>
  <p:transition>
    <p:push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оя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1045</Words>
  <Application>Microsoft Office PowerPoint</Application>
  <PresentationFormat>Экран (4:3)</PresentationFormat>
  <Paragraphs>181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Кадровое обеспечение проекта </vt:lpstr>
      <vt:lpstr>Презентация PowerPoint</vt:lpstr>
      <vt:lpstr>Источники финансирования </vt:lpstr>
      <vt:lpstr>История осуществления проекта </vt:lpstr>
      <vt:lpstr>Целевая аудитория:</vt:lpstr>
      <vt:lpstr>Наши партнеры:</vt:lpstr>
      <vt:lpstr>Ресурсы </vt:lpstr>
      <vt:lpstr>Презентация PowerPoint</vt:lpstr>
      <vt:lpstr>1. Агитационно-массовая работа</vt:lpstr>
      <vt:lpstr>1. Агитационно-массовая работа</vt:lpstr>
      <vt:lpstr>2. Поисковая работа</vt:lpstr>
      <vt:lpstr>2. Поисковая работа</vt:lpstr>
      <vt:lpstr>3. Благотворительная деятельность</vt:lpstr>
      <vt:lpstr>4. Краеведческое дело</vt:lpstr>
      <vt:lpstr>5.Военно-спортивное </vt:lpstr>
      <vt:lpstr>Презентация PowerPoint</vt:lpstr>
      <vt:lpstr>Презентация PowerPoint</vt:lpstr>
      <vt:lpstr>Разработка планов по управлению и сотрудничеству.</vt:lpstr>
      <vt:lpstr>Основные этапы</vt:lpstr>
      <vt:lpstr>Презентация PowerPoint</vt:lpstr>
      <vt:lpstr>Основные этапы</vt:lpstr>
      <vt:lpstr>Презентация PowerPoint</vt:lpstr>
      <vt:lpstr>Ожидаемые результаты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Анжела</dc:creator>
  <cp:lastModifiedBy>энже</cp:lastModifiedBy>
  <cp:revision>90</cp:revision>
  <dcterms:created xsi:type="dcterms:W3CDTF">2014-10-23T05:24:47Z</dcterms:created>
  <dcterms:modified xsi:type="dcterms:W3CDTF">2014-11-10T10:51:09Z</dcterms:modified>
</cp:coreProperties>
</file>